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57" r:id="rId4"/>
    <p:sldId id="278" r:id="rId5"/>
    <p:sldId id="296" r:id="rId6"/>
    <p:sldId id="269" r:id="rId7"/>
    <p:sldId id="29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5AF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CDF7E-DFD7-4118-8FA8-F2239FF8D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F3A24-6537-4790-9BA2-7561D868C3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A6F3F-BA2C-4CAE-BA2C-1FC32F1A2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D6ED3C-373C-4984-94E0-35372A1B1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75B99-CD74-4FE9-B4C2-A915DBE80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15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E0358-4A2B-44C8-9EE8-5E4ED0EB5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A33C29-3F4A-45A0-9285-B4AD1F9F8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71B89-92B6-4CBD-9E59-E030F15BA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08EA6-152F-42CF-8904-882EBA501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25FE5-3CFE-4A68-9FE3-D07F5B21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9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1615EF-934F-4909-81D7-6E86BA4EB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5E69-B101-46A9-B179-802F1F4CC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AB421-053F-4F3B-AD45-5A319AF01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2D9D1-B534-44AB-91B1-A2CF5A394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8EDEA-C068-4CE1-8F68-A34FC089A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48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7AAB4-537C-4BE5-A792-685275E79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1FBD2-170B-4645-9795-3F970958D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B56BFC-D96A-4B9E-ACF9-922CEC2DA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8F1A9-04FE-42AE-8838-06D693AEC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40B5A-EB39-4012-986D-70C0A9509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3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C589E-24AD-4B4F-B800-BA5FC7E8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2809C0-63E8-40A6-A337-B57DE92700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B2581D-7925-427D-BFEE-841BF16EF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CF9D4-1C25-4DBC-A1DB-CAF385838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3FA9E-34A9-4119-83EE-E8A8336A1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AB2B4-0608-4309-9E00-40A7C7363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68EFAD-CAE6-402D-AAFB-E900B9991A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D309DA-EAD6-4075-9C51-5168A56B48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6A0FA0-D22C-4301-9197-B5DD49F0F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34EB6F-4A07-44B3-8B56-A21B053E0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DE1C2-4FBF-43B7-8A65-A2BAB849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67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5F1A8-51AB-416B-860D-A7552A634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482E4-7DD6-41FD-9FE4-4CB2ACAC1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7EF82-8B8A-4EFF-93E5-E3D45CF8C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A1ED9-5888-4093-88B6-3516390681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143C17-5E53-4B97-B675-739E29A8FE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A357A0-C5F2-48C3-A398-FF8C49481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42EF6F-3169-4BAA-9950-F0576CEA2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062B8-C8C2-4DB7-9CCC-496AA167E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3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F8FE9-A02A-462A-A3FF-75B45A1E1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9F335D-C566-48D3-917E-B93A3D268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C3AB1-B991-4EA4-9A30-B4F0F86A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600DF5-F089-4A3C-8895-13931D64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8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1E5154-97E5-4536-A444-968BF5BFE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6F23D-4B73-4FE0-B622-9C5E5267A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512683-897B-4B11-95BF-5A207097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48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6C0DE-8997-46D2-BC02-BAF34E808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47A26-E5E3-41BD-BB36-B53FC114D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28724-59AC-4F5A-B1E5-EBBD0F0F0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3F88-CE40-45BC-8CCD-82DBF2B5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3BD56-9351-45BC-866C-C3856D13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786D4-F4A7-410E-BC91-45D3D993C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7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9427-9AA6-4866-8442-776735976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868D7B-E6C2-4277-BA5F-AD6D67BBA5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C2C715-B6F4-4B8D-A289-6DE76DFE7E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A4325-A227-4DBB-82AA-2FF872593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41DA0-7669-4F06-B06B-32658FAC8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97829-619F-4B7A-B897-32B62FFAA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79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6D4D5E-A131-4FB2-B799-2643D1D15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AF60E5-3520-4AF1-9CCE-74281AB08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9AE39-026F-4388-B9F4-695F546F4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04625-599D-4642-9B55-5CF20D86A8B5}" type="datetimeFigureOut">
              <a:rPr lang="en-US" smtClean="0"/>
              <a:t>4/8/2022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64E03-B3BE-4265-B6C0-F935EECB2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F6C8E-E87D-4D3B-8F7D-3F7012A622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D41C-8A59-4428-9282-367B5254DF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6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BA616FF-E399-4837-934F-FDD2A207373C}"/>
              </a:ext>
            </a:extLst>
          </p:cNvPr>
          <p:cNvSpPr txBox="1">
            <a:spLocks/>
          </p:cNvSpPr>
          <p:nvPr/>
        </p:nvSpPr>
        <p:spPr>
          <a:xfrm>
            <a:off x="0" y="3195517"/>
            <a:ext cx="12192000" cy="71722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atin typeface="Berlin Sans FB Demi" panose="020E0802020502020306" pitchFamily="34" charset="0"/>
              </a:rPr>
              <a:t>LAPORAN KUNJUNGAN SITE</a:t>
            </a:r>
            <a:br>
              <a:rPr lang="en-US" sz="3600" b="1" dirty="0">
                <a:latin typeface="Berlin Sans FB Demi" panose="020E0802020502020306" pitchFamily="34" charset="0"/>
              </a:rPr>
            </a:br>
            <a:r>
              <a:rPr lang="en-US" sz="20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MARET 14 – APRIL 5, 1 2022</a:t>
            </a:r>
            <a:endParaRPr lang="en-US" sz="3600" b="1" u="sng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1BDD546-65F1-401D-A9B4-E372877E5704}"/>
              </a:ext>
            </a:extLst>
          </p:cNvPr>
          <p:cNvSpPr/>
          <p:nvPr/>
        </p:nvSpPr>
        <p:spPr>
          <a:xfrm>
            <a:off x="0" y="4048955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450AA39-78A8-4611-982C-9558F54D77EC}"/>
              </a:ext>
            </a:extLst>
          </p:cNvPr>
          <p:cNvSpPr/>
          <p:nvPr/>
        </p:nvSpPr>
        <p:spPr>
          <a:xfrm>
            <a:off x="0" y="2891959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756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2042FA-A637-4A3D-A5A1-D3C6BF276DED}"/>
              </a:ext>
            </a:extLst>
          </p:cNvPr>
          <p:cNvSpPr txBox="1">
            <a:spLocks/>
          </p:cNvSpPr>
          <p:nvPr/>
        </p:nvSpPr>
        <p:spPr>
          <a:xfrm>
            <a:off x="0" y="429179"/>
            <a:ext cx="12192000" cy="391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0000"/>
                </a:solidFill>
                <a:latin typeface="Berlin Sans FB Demi" panose="020E0802020502020306" pitchFamily="34" charset="0"/>
              </a:rPr>
              <a:t>PENCAPAIAN TARGET HAULING 2022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3DE0AD5-5A88-4308-A9AE-20E65730BEF3}"/>
              </a:ext>
            </a:extLst>
          </p:cNvPr>
          <p:cNvSpPr/>
          <p:nvPr/>
        </p:nvSpPr>
        <p:spPr>
          <a:xfrm>
            <a:off x="0" y="1013396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F1A5B41-FE83-4AEB-9C2A-2825CFC056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26741"/>
              </p:ext>
            </p:extLst>
          </p:nvPr>
        </p:nvGraphicFramePr>
        <p:xfrm>
          <a:off x="766917" y="1661058"/>
          <a:ext cx="5329083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670">
                  <a:extLst>
                    <a:ext uri="{9D8B030D-6E8A-4147-A177-3AD203B41FA5}">
                      <a16:colId xmlns:a16="http://schemas.microsoft.com/office/drawing/2014/main" val="357509950"/>
                    </a:ext>
                  </a:extLst>
                </a:gridCol>
                <a:gridCol w="2359742">
                  <a:extLst>
                    <a:ext uri="{9D8B030D-6E8A-4147-A177-3AD203B41FA5}">
                      <a16:colId xmlns:a16="http://schemas.microsoft.com/office/drawing/2014/main" val="3999142022"/>
                    </a:ext>
                  </a:extLst>
                </a:gridCol>
                <a:gridCol w="1484671">
                  <a:extLst>
                    <a:ext uri="{9D8B030D-6E8A-4147-A177-3AD203B41FA5}">
                      <a16:colId xmlns:a16="http://schemas.microsoft.com/office/drawing/2014/main" val="2534310207"/>
                    </a:ext>
                  </a:extLst>
                </a:gridCol>
              </a:tblGrid>
              <a:tr h="546024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TIM HAULING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>
                          <a:solidFill>
                            <a:srgbClr val="FF0000"/>
                          </a:solidFill>
                        </a:rPr>
                        <a:t>ATTENDEES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F0"/>
                          </a:solidFill>
                        </a:rPr>
                        <a:t>18 MARET 2022</a:t>
                      </a:r>
                      <a:endParaRPr lang="en-US" sz="1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TIM ROAD MAINT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009574"/>
                  </a:ext>
                </a:extLst>
              </a:tr>
              <a:tr h="3712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Erwin </a:t>
                      </a:r>
                      <a:r>
                        <a:rPr lang="en-US" sz="1400" dirty="0" err="1"/>
                        <a:t>Barus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Ari Yano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Ricky Setiawan</a:t>
                      </a:r>
                    </a:p>
                    <a:p>
                      <a:pPr algn="ctr"/>
                      <a:r>
                        <a:rPr lang="en-US" sz="1400" dirty="0"/>
                        <a:t>Johan Effendy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Wuri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 err="1"/>
                        <a:t>Kristiano</a:t>
                      </a:r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336113"/>
                  </a:ext>
                </a:extLst>
              </a:tr>
              <a:tr h="3712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Joni</a:t>
                      </a:r>
                    </a:p>
                    <a:p>
                      <a:pPr algn="ctr"/>
                      <a:r>
                        <a:rPr lang="en-US" sz="1400" dirty="0"/>
                        <a:t>Stefan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Syarifudin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Roy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65513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A81BFEC-E04F-4A53-AA45-F2209A46E2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83251"/>
              </p:ext>
            </p:extLst>
          </p:nvPr>
        </p:nvGraphicFramePr>
        <p:xfrm>
          <a:off x="6258233" y="1661058"/>
          <a:ext cx="5329083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670">
                  <a:extLst>
                    <a:ext uri="{9D8B030D-6E8A-4147-A177-3AD203B41FA5}">
                      <a16:colId xmlns:a16="http://schemas.microsoft.com/office/drawing/2014/main" val="357509950"/>
                    </a:ext>
                  </a:extLst>
                </a:gridCol>
                <a:gridCol w="2359742">
                  <a:extLst>
                    <a:ext uri="{9D8B030D-6E8A-4147-A177-3AD203B41FA5}">
                      <a16:colId xmlns:a16="http://schemas.microsoft.com/office/drawing/2014/main" val="3999142022"/>
                    </a:ext>
                  </a:extLst>
                </a:gridCol>
                <a:gridCol w="1484671">
                  <a:extLst>
                    <a:ext uri="{9D8B030D-6E8A-4147-A177-3AD203B41FA5}">
                      <a16:colId xmlns:a16="http://schemas.microsoft.com/office/drawing/2014/main" val="2534310207"/>
                    </a:ext>
                  </a:extLst>
                </a:gridCol>
              </a:tblGrid>
              <a:tr h="58983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TIM HAULING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>
                          <a:solidFill>
                            <a:srgbClr val="FF0000"/>
                          </a:solidFill>
                        </a:rPr>
                        <a:t>ATTENDEES</a:t>
                      </a:r>
                    </a:p>
                    <a:p>
                      <a:pPr algn="ctr"/>
                      <a:r>
                        <a:rPr lang="en-US" sz="2000" dirty="0">
                          <a:solidFill>
                            <a:srgbClr val="00B0F0"/>
                          </a:solidFill>
                        </a:rPr>
                        <a:t>29 MARET 2022</a:t>
                      </a:r>
                      <a:endParaRPr lang="en-US" sz="160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TIM ROAD MAINT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009574"/>
                  </a:ext>
                </a:extLst>
              </a:tr>
              <a:tr h="4010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Erwin </a:t>
                      </a:r>
                      <a:r>
                        <a:rPr lang="en-US" sz="1400" dirty="0" err="1"/>
                        <a:t>Barus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/>
                        <a:t>Ari Yano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Ricky Setiawan</a:t>
                      </a:r>
                    </a:p>
                    <a:p>
                      <a:pPr algn="ctr"/>
                      <a:r>
                        <a:rPr lang="en-US" sz="1400" dirty="0"/>
                        <a:t>Johan Effendy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Wuri</a:t>
                      </a:r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336113"/>
                  </a:ext>
                </a:extLst>
              </a:tr>
              <a:tr h="26819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Joni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655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9459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7224C19-F79A-4482-963E-78475B648E43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9B06182-A34E-4CCF-BBDE-B7926318646E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KPI - JOB DESC</a:t>
            </a:r>
          </a:p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PIMPINAN HAULING - </a:t>
            </a:r>
            <a:r>
              <a:rPr lang="en-US" sz="128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SUBCONT</a:t>
            </a:r>
          </a:p>
        </p:txBody>
      </p:sp>
      <p:pic>
        <p:nvPicPr>
          <p:cNvPr id="4" name="Picture 3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7C462E39-AB9F-4C43-9234-8FC14C113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75C647E-8A78-4E1C-80FC-D6188F747D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021516"/>
              </p:ext>
            </p:extLst>
          </p:nvPr>
        </p:nvGraphicFramePr>
        <p:xfrm>
          <a:off x="1538749" y="1820880"/>
          <a:ext cx="9114502" cy="4312920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643159">
                  <a:extLst>
                    <a:ext uri="{9D8B030D-6E8A-4147-A177-3AD203B41FA5}">
                      <a16:colId xmlns:a16="http://schemas.microsoft.com/office/drawing/2014/main" val="2130587382"/>
                    </a:ext>
                  </a:extLst>
                </a:gridCol>
                <a:gridCol w="6647460">
                  <a:extLst>
                    <a:ext uri="{9D8B030D-6E8A-4147-A177-3AD203B41FA5}">
                      <a16:colId xmlns:a16="http://schemas.microsoft.com/office/drawing/2014/main" val="429894245"/>
                    </a:ext>
                  </a:extLst>
                </a:gridCol>
                <a:gridCol w="1823883">
                  <a:extLst>
                    <a:ext uri="{9D8B030D-6E8A-4147-A177-3AD203B41FA5}">
                      <a16:colId xmlns:a16="http://schemas.microsoft.com/office/drawing/2014/main" val="3842318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>
                        <a:latin typeface="Bahnschrift SemiBold SemiConden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KETERANGAN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DEPT.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902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PENCAPAIAN </a:t>
                      </a:r>
                      <a:r>
                        <a:rPr lang="en-US" b="1" u="none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TARGET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PENGIRIMAN BATUBARA YANG TELAH DI TENTUKAN OLEH MANAGEMENT.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10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MENURUN KAN JUMLAH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HUTANG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YANG ADA PADA SUBCONT LEASING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165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PROPOSI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PENGIRIMAN BATUBARA  UNTUK RENTAL DAN LEASING HARUS DI PENUHI SECARA PROPOSIONAL. (ANGKA AKAN DITENTUKAN)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958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MELAKUKAN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RECRUITMENT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UNTUK ARMADA SUBCONT </a:t>
                      </a:r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RENTAL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BARU. (LIHAT ACTION PLAN)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014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TEAM-WORK/KERJA SAMA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YANG BAIK DENGAN SEMUA PIHAK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0622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MEMBERI CONTOH 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  <a:latin typeface="Bahnschrift SemiBold SemiConden" panose="020B0502040204020203" pitchFamily="34" charset="0"/>
                        </a:rPr>
                        <a:t>LEADERSHIP/KEPEMIMPINAN</a:t>
                      </a:r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 YANG BAIK KEPADA KARYAWAN HAULING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971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Bahnschrift SemiBold SemiConden" panose="020B0502040204020203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PENERAPAN JATAH BBM SOLAR YANG AKURAT UNTUK MENHINDARKAN KERUGIAN PADA PERUSAHAAN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ahnschrift SemiBold SemiConden" panose="020B0502040204020203" pitchFamily="34" charset="0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9082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5126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022D37F-689E-4ADA-BE56-82976BAB604D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C3E2A32-B1DA-4A14-A17B-EB5F473E0114}"/>
              </a:ext>
            </a:extLst>
          </p:cNvPr>
          <p:cNvSpPr txBox="1">
            <a:spLocks/>
          </p:cNvSpPr>
          <p:nvPr/>
        </p:nvSpPr>
        <p:spPr>
          <a:xfrm>
            <a:off x="0" y="455530"/>
            <a:ext cx="12192000" cy="64717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KPI - JOB DESC</a:t>
            </a:r>
          </a:p>
          <a:p>
            <a:pPr algn="ctr"/>
            <a:r>
              <a:rPr lang="en-US" sz="12800" b="1" dirty="0">
                <a:latin typeface="Berlin Sans FB Demi" panose="020E0802020502020306" pitchFamily="34" charset="0"/>
              </a:rPr>
              <a:t>PIMPINAN HAULING DTR &amp; WS TERKAIT</a:t>
            </a:r>
            <a:endParaRPr lang="en-US" sz="12800" b="1" u="sng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pic>
        <p:nvPicPr>
          <p:cNvPr id="4" name="Picture 3" descr="A close-up of a bug&#10;&#10;Description automatically generated with medium confidence">
            <a:extLst>
              <a:ext uri="{FF2B5EF4-FFF2-40B4-BE49-F238E27FC236}">
                <a16:creationId xmlns:a16="http://schemas.microsoft.com/office/drawing/2014/main" id="{BEDBD0E2-FF1E-46E2-B2FA-7E88307AAA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3" y="310416"/>
            <a:ext cx="969284" cy="792284"/>
          </a:xfrm>
          <a:prstGeom prst="rect">
            <a:avLst/>
          </a:prstGeom>
        </p:spPr>
      </p:pic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11081A2-56B6-4917-87A3-4C1B2EA40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033363"/>
              </p:ext>
            </p:extLst>
          </p:nvPr>
        </p:nvGraphicFramePr>
        <p:xfrm>
          <a:off x="459452" y="1791383"/>
          <a:ext cx="11349089" cy="3175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800841">
                  <a:extLst>
                    <a:ext uri="{9D8B030D-6E8A-4147-A177-3AD203B41FA5}">
                      <a16:colId xmlns:a16="http://schemas.microsoft.com/office/drawing/2014/main" val="2130587382"/>
                    </a:ext>
                  </a:extLst>
                </a:gridCol>
                <a:gridCol w="9231623">
                  <a:extLst>
                    <a:ext uri="{9D8B030D-6E8A-4147-A177-3AD203B41FA5}">
                      <a16:colId xmlns:a16="http://schemas.microsoft.com/office/drawing/2014/main" val="429894245"/>
                    </a:ext>
                  </a:extLst>
                </a:gridCol>
                <a:gridCol w="1316625">
                  <a:extLst>
                    <a:ext uri="{9D8B030D-6E8A-4147-A177-3AD203B41FA5}">
                      <a16:colId xmlns:a16="http://schemas.microsoft.com/office/drawing/2014/main" val="3842318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DIVISI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902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+mn-lt"/>
                        </a:rPr>
                        <a:t>PENCAPAIAN </a:t>
                      </a:r>
                      <a:r>
                        <a:rPr lang="en-US" sz="1600" b="1" u="sng" dirty="0">
                          <a:solidFill>
                            <a:srgbClr val="FF0000"/>
                          </a:solidFill>
                          <a:latin typeface="+mn-lt"/>
                        </a:rPr>
                        <a:t>TARGET</a:t>
                      </a:r>
                      <a:r>
                        <a:rPr lang="en-US" sz="1600" b="1" dirty="0">
                          <a:latin typeface="+mn-lt"/>
                        </a:rPr>
                        <a:t> PENGIRIMAN BATUBARA YANG TELAH DI TENTUKAN OLEH MANAGEMENT.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10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MENEKAN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BIAYA PERBAIKAN</a:t>
                      </a:r>
                      <a:r>
                        <a:rPr lang="en-US" sz="1600" b="1" dirty="0">
                          <a:latin typeface="+mn-lt"/>
                        </a:rPr>
                        <a:t> UNIT DTR. (ANGKA AKAN DI TENTUKAN)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905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PROPOSI</a:t>
                      </a:r>
                      <a:r>
                        <a:rPr lang="en-US" sz="1600" b="1" dirty="0">
                          <a:latin typeface="+mn-lt"/>
                        </a:rPr>
                        <a:t> PENGIRIMAN BATUBARA  UNTUK MASING-MASING TYPE UNIT HARUS DI PENUHI SECARA PROPOSIONAL. (ANGKA AKAN DITENTUKAN)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KPI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958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MELAKUKAN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RECRUITMENT</a:t>
                      </a:r>
                      <a:r>
                        <a:rPr lang="en-US" sz="1600" b="1" dirty="0">
                          <a:latin typeface="+mn-lt"/>
                        </a:rPr>
                        <a:t> UNTUK SUPIR BARU YANG ‘BAIK’.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014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MEMBERI CONTOH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LEADERSHIP/KEPEMIMPINAN</a:t>
                      </a:r>
                      <a:r>
                        <a:rPr lang="en-US" sz="1600" b="1" dirty="0">
                          <a:latin typeface="+mn-lt"/>
                        </a:rPr>
                        <a:t> YANG BAIK KEPADA KARYAWAN DTR.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369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+mn-lt"/>
                        </a:rPr>
                        <a:t>TEAM-WORK/KERJA SAMA</a:t>
                      </a:r>
                      <a:r>
                        <a:rPr lang="en-US" sz="1600" b="1" dirty="0">
                          <a:latin typeface="+mn-lt"/>
                        </a:rPr>
                        <a:t> YANG BAIK DENGAN SEMUA PIHAK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971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PENERAPAN JATAH BBM SOLAR YANG AKURAT UNTUK MENHINDARKAN KERUGIAN PADA PERUSAHAAN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+mn-lt"/>
                        </a:rPr>
                        <a:t>JOB DESC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711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322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2FDA3F8-E973-4E1A-AB44-C5A18911A0B6}"/>
              </a:ext>
            </a:extLst>
          </p:cNvPr>
          <p:cNvSpPr txBox="1">
            <a:spLocks/>
          </p:cNvSpPr>
          <p:nvPr/>
        </p:nvSpPr>
        <p:spPr>
          <a:xfrm>
            <a:off x="0" y="2739758"/>
            <a:ext cx="12192000" cy="11144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INSPEKSI SEMUA WORKSHOP - SCORING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E0BBD1-8857-4338-993B-7010F283316D}"/>
              </a:ext>
            </a:extLst>
          </p:cNvPr>
          <p:cNvSpPr/>
          <p:nvPr/>
        </p:nvSpPr>
        <p:spPr>
          <a:xfrm>
            <a:off x="0" y="4031896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0AB6518-B126-4CCF-BE74-9C4CB1789E51}"/>
              </a:ext>
            </a:extLst>
          </p:cNvPr>
          <p:cNvSpPr/>
          <p:nvPr/>
        </p:nvSpPr>
        <p:spPr>
          <a:xfrm>
            <a:off x="0" y="2572709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6747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CE8F0-A7E1-48B8-96C3-23AAC450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5529"/>
            <a:ext cx="12192000" cy="71722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Berlin Sans FB Demi" panose="020E0802020502020306" pitchFamily="34" charset="0"/>
              </a:rPr>
              <a:t>SUMMARY - WORKSHOP – RELATIVE SCORING</a:t>
            </a:r>
            <a:br>
              <a:rPr lang="en-US" sz="3600" b="1" dirty="0">
                <a:latin typeface="Berlin Sans FB Demi" panose="020E0802020502020306" pitchFamily="34" charset="0"/>
              </a:rPr>
            </a:br>
            <a:r>
              <a:rPr lang="en-US" sz="20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PENILAIAN PADA SAAT KUNJUNGAN</a:t>
            </a:r>
            <a:endParaRPr lang="en-US" sz="3600" b="1" u="sng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96A9C16-FA08-4966-B72A-2D08FD9939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9021995"/>
              </p:ext>
            </p:extLst>
          </p:nvPr>
        </p:nvGraphicFramePr>
        <p:xfrm>
          <a:off x="693176" y="1766371"/>
          <a:ext cx="8737604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6867">
                  <a:extLst>
                    <a:ext uri="{9D8B030D-6E8A-4147-A177-3AD203B41FA5}">
                      <a16:colId xmlns:a16="http://schemas.microsoft.com/office/drawing/2014/main" val="621027791"/>
                    </a:ext>
                  </a:extLst>
                </a:gridCol>
                <a:gridCol w="712254">
                  <a:extLst>
                    <a:ext uri="{9D8B030D-6E8A-4147-A177-3AD203B41FA5}">
                      <a16:colId xmlns:a16="http://schemas.microsoft.com/office/drawing/2014/main" val="3087937702"/>
                    </a:ext>
                  </a:extLst>
                </a:gridCol>
                <a:gridCol w="749678">
                  <a:extLst>
                    <a:ext uri="{9D8B030D-6E8A-4147-A177-3AD203B41FA5}">
                      <a16:colId xmlns:a16="http://schemas.microsoft.com/office/drawing/2014/main" val="2901306022"/>
                    </a:ext>
                  </a:extLst>
                </a:gridCol>
                <a:gridCol w="784042">
                  <a:extLst>
                    <a:ext uri="{9D8B030D-6E8A-4147-A177-3AD203B41FA5}">
                      <a16:colId xmlns:a16="http://schemas.microsoft.com/office/drawing/2014/main" val="3189564102"/>
                    </a:ext>
                  </a:extLst>
                </a:gridCol>
                <a:gridCol w="721675">
                  <a:extLst>
                    <a:ext uri="{9D8B030D-6E8A-4147-A177-3AD203B41FA5}">
                      <a16:colId xmlns:a16="http://schemas.microsoft.com/office/drawing/2014/main" val="2182313076"/>
                    </a:ext>
                  </a:extLst>
                </a:gridCol>
                <a:gridCol w="685591">
                  <a:extLst>
                    <a:ext uri="{9D8B030D-6E8A-4147-A177-3AD203B41FA5}">
                      <a16:colId xmlns:a16="http://schemas.microsoft.com/office/drawing/2014/main" val="444840956"/>
                    </a:ext>
                  </a:extLst>
                </a:gridCol>
                <a:gridCol w="677226">
                  <a:extLst>
                    <a:ext uri="{9D8B030D-6E8A-4147-A177-3AD203B41FA5}">
                      <a16:colId xmlns:a16="http://schemas.microsoft.com/office/drawing/2014/main" val="2446312860"/>
                    </a:ext>
                  </a:extLst>
                </a:gridCol>
                <a:gridCol w="690271">
                  <a:extLst>
                    <a:ext uri="{9D8B030D-6E8A-4147-A177-3AD203B41FA5}">
                      <a16:colId xmlns:a16="http://schemas.microsoft.com/office/drawing/2014/main" val="1353040803"/>
                    </a:ext>
                  </a:extLst>
                </a:gridCol>
              </a:tblGrid>
              <a:tr h="339328">
                <a:tc>
                  <a:txBody>
                    <a:bodyPr/>
                    <a:lstStyle/>
                    <a:p>
                      <a:r>
                        <a:rPr lang="en-US" sz="1800" dirty="0"/>
                        <a:t>KATAGORI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WSR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WSM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WSB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WST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WSA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WSP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20908"/>
                  </a:ext>
                </a:extLst>
              </a:tr>
              <a:tr h="339328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DISPLIN PEMAKAIAN APLIKASI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5510902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337735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LOGISTIK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1658913"/>
                  </a:ext>
                </a:extLst>
              </a:tr>
              <a:tr h="339328">
                <a:tc>
                  <a:txBody>
                    <a:bodyPr/>
                    <a:lstStyle/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KERAPIAN &amp; KEBERSIHAN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324488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RUANG PLANT - ADMIN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7329428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RUANG LOGISTIK - ADMIN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8597314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/>
                        <a:t>KERAPIAN TEMPAT KERJA (BENGKEL)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318814"/>
                  </a:ext>
                </a:extLst>
              </a:tr>
              <a:tr h="28277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400" b="1" dirty="0"/>
                        <a:t>KEBERSIHAN TEMPAT KERJA  (BENGKEL)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075036"/>
                  </a:ext>
                </a:extLst>
              </a:tr>
              <a:tr h="1427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MANAGEMENT WORKSHOP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08791"/>
                  </a:ext>
                </a:extLst>
              </a:tr>
              <a:tr h="3393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OPERATIONAL WORKSHOP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956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2639"/>
                  </a:ext>
                </a:extLst>
              </a:tr>
              <a:tr h="367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OVERALL SCORING: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961307"/>
                  </a:ext>
                </a:extLst>
              </a:tr>
            </a:tbl>
          </a:graphicData>
        </a:graphic>
      </p:graphicFrame>
      <p:graphicFrame>
        <p:nvGraphicFramePr>
          <p:cNvPr id="21" name="Table 17">
            <a:extLst>
              <a:ext uri="{FF2B5EF4-FFF2-40B4-BE49-F238E27FC236}">
                <a16:creationId xmlns:a16="http://schemas.microsoft.com/office/drawing/2014/main" id="{CE9586FF-ED31-4ADC-BD7B-3BED84D09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948717"/>
              </p:ext>
            </p:extLst>
          </p:nvPr>
        </p:nvGraphicFramePr>
        <p:xfrm>
          <a:off x="9701709" y="1766371"/>
          <a:ext cx="2057400" cy="2489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169043699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61879588"/>
                    </a:ext>
                  </a:extLst>
                </a:gridCol>
              </a:tblGrid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SCORE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/>
                        <a:t>NOTE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66771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DTR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79065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SACHMAN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155306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WSB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 BARU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5149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SARANA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428227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TAMBANG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03876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WSA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AGRO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421844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WSP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PELABUHAN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393066"/>
                  </a:ext>
                </a:extLst>
              </a:tr>
            </a:tbl>
          </a:graphicData>
        </a:graphic>
      </p:graphicFrame>
      <p:graphicFrame>
        <p:nvGraphicFramePr>
          <p:cNvPr id="24" name="Table 17">
            <a:extLst>
              <a:ext uri="{FF2B5EF4-FFF2-40B4-BE49-F238E27FC236}">
                <a16:creationId xmlns:a16="http://schemas.microsoft.com/office/drawing/2014/main" id="{6625C469-0B3E-4E3A-85D8-537ED7D6D4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513870"/>
              </p:ext>
            </p:extLst>
          </p:nvPr>
        </p:nvGraphicFramePr>
        <p:xfrm>
          <a:off x="9699190" y="4376011"/>
          <a:ext cx="2057400" cy="159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1690436991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val="261879588"/>
                    </a:ext>
                  </a:extLst>
                </a:gridCol>
              </a:tblGrid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SCORE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NOTE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266771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BURUK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79065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SEDANG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155306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BAIK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51495"/>
                  </a:ext>
                </a:extLst>
              </a:tr>
              <a:tr h="3077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BELUM DI NILAI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94462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9FEEBC9-F5AB-46E4-95B8-B907B5C701FF}"/>
              </a:ext>
            </a:extLst>
          </p:cNvPr>
          <p:cNvSpPr txBox="1"/>
          <p:nvPr/>
        </p:nvSpPr>
        <p:spPr>
          <a:xfrm flipH="1">
            <a:off x="693175" y="5939461"/>
            <a:ext cx="533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NOTE:</a:t>
            </a:r>
          </a:p>
          <a:p>
            <a:r>
              <a:rPr lang="en-US" sz="1200" b="1" i="1" dirty="0"/>
              <a:t>SCORING TIDAK TERMASUK “</a:t>
            </a:r>
            <a:r>
              <a:rPr lang="en-US" sz="1200" b="1" i="1" dirty="0">
                <a:solidFill>
                  <a:srgbClr val="0070C0"/>
                </a:solidFill>
              </a:rPr>
              <a:t>OPERATIONAL WORKSHOP</a:t>
            </a:r>
            <a:r>
              <a:rPr lang="en-US" sz="1200" b="1" i="1" dirty="0"/>
              <a:t>”: KINERJA MEKANIK, KERJA SAMA, PRODUKTIVITY, AKURASI PEKERJAAN &amp; EFFICIENCY KERJA.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63E5AFC-A0A4-4048-95A1-E8BE1B88FDE0}"/>
              </a:ext>
            </a:extLst>
          </p:cNvPr>
          <p:cNvSpPr/>
          <p:nvPr/>
        </p:nvSpPr>
        <p:spPr>
          <a:xfrm>
            <a:off x="0" y="1328631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37834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BA616FF-E399-4837-934F-FDD2A207373C}"/>
              </a:ext>
            </a:extLst>
          </p:cNvPr>
          <p:cNvSpPr txBox="1">
            <a:spLocks/>
          </p:cNvSpPr>
          <p:nvPr/>
        </p:nvSpPr>
        <p:spPr>
          <a:xfrm>
            <a:off x="0" y="2826103"/>
            <a:ext cx="12192000" cy="835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u="sng" dirty="0">
                <a:solidFill>
                  <a:srgbClr val="FF0000"/>
                </a:solidFill>
                <a:latin typeface="Berlin Sans FB Demi" panose="020E0802020502020306" pitchFamily="34" charset="0"/>
              </a:rPr>
              <a:t>4. WAREHOUSE (WSHQ)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1BDD546-65F1-401D-A9B4-E372877E5704}"/>
              </a:ext>
            </a:extLst>
          </p:cNvPr>
          <p:cNvSpPr/>
          <p:nvPr/>
        </p:nvSpPr>
        <p:spPr>
          <a:xfrm>
            <a:off x="0" y="4031896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4C75669-9521-487E-AD38-F0014413B4B9}"/>
              </a:ext>
            </a:extLst>
          </p:cNvPr>
          <p:cNvSpPr/>
          <p:nvPr/>
        </p:nvSpPr>
        <p:spPr>
          <a:xfrm>
            <a:off x="0" y="2572709"/>
            <a:ext cx="12192000" cy="45719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2999246-11F7-441D-A0DE-C3554486DD12}"/>
              </a:ext>
            </a:extLst>
          </p:cNvPr>
          <p:cNvSpPr txBox="1">
            <a:spLocks/>
          </p:cNvSpPr>
          <p:nvPr/>
        </p:nvSpPr>
        <p:spPr>
          <a:xfrm>
            <a:off x="122903" y="4522166"/>
            <a:ext cx="12192000" cy="105763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solidFill>
                <a:srgbClr val="00B05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C8DFAA-27CD-416C-91A9-6F20124453C5}"/>
              </a:ext>
            </a:extLst>
          </p:cNvPr>
          <p:cNvSpPr txBox="1"/>
          <p:nvPr/>
        </p:nvSpPr>
        <p:spPr>
          <a:xfrm>
            <a:off x="5584723" y="4807974"/>
            <a:ext cx="3372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WT HRS PENGAWAS YG ISI   BUKAN TAMBANG</a:t>
            </a:r>
          </a:p>
        </p:txBody>
      </p:sp>
    </p:spTree>
    <p:extLst>
      <p:ext uri="{BB962C8B-B14F-4D97-AF65-F5344CB8AC3E}">
        <p14:creationId xmlns:p14="http://schemas.microsoft.com/office/powerpoint/2010/main" val="3752107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23295</TotalTime>
  <Words>422</Words>
  <Application>Microsoft Office PowerPoint</Application>
  <PresentationFormat>Widescreen</PresentationFormat>
  <Paragraphs>147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Bahnschrift SemiBold SemiConden</vt:lpstr>
      <vt:lpstr>Berlin Sans FB Demi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- WORKSHOP – RELATIVE SCORING PENILAIAN PADA SAAT KUNJUNGAN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ON-GOING</dc:title>
  <dc:creator>Omar Kadrichu</dc:creator>
  <cp:lastModifiedBy>Omar Kadrichu</cp:lastModifiedBy>
  <cp:revision>156</cp:revision>
  <dcterms:created xsi:type="dcterms:W3CDTF">2022-01-17T03:09:14Z</dcterms:created>
  <dcterms:modified xsi:type="dcterms:W3CDTF">2022-04-09T10:50:55Z</dcterms:modified>
</cp:coreProperties>
</file>