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9" r:id="rId4"/>
    <p:sldId id="258" r:id="rId5"/>
    <p:sldId id="263" r:id="rId6"/>
    <p:sldId id="270" r:id="rId7"/>
    <p:sldId id="295" r:id="rId8"/>
    <p:sldId id="296" r:id="rId9"/>
    <p:sldId id="29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284E28-A077-43C1-BA7C-1F42F62F22B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4672814-7346-4FE2-BFB8-FF3BB3AEAA3C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2400" b="1" dirty="0">
              <a:solidFill>
                <a:schemeClr val="tx1"/>
              </a:solidFill>
            </a:rPr>
            <a:t>HAULING SUBCONT</a:t>
          </a:r>
        </a:p>
      </dgm:t>
    </dgm:pt>
    <dgm:pt modelId="{D9E81B15-1833-4AC3-BAA3-22950957D25A}" type="parTrans" cxnId="{06399CB6-9DF5-4F09-8361-092D9766E1ED}">
      <dgm:prSet/>
      <dgm:spPr/>
      <dgm:t>
        <a:bodyPr/>
        <a:lstStyle/>
        <a:p>
          <a:endParaRPr lang="en-US"/>
        </a:p>
      </dgm:t>
    </dgm:pt>
    <dgm:pt modelId="{084EB9E9-3D91-4713-9F03-D0EC94409151}" type="sibTrans" cxnId="{06399CB6-9DF5-4F09-8361-092D9766E1ED}">
      <dgm:prSet/>
      <dgm:spPr/>
      <dgm:t>
        <a:bodyPr/>
        <a:lstStyle/>
        <a:p>
          <a:endParaRPr lang="en-US"/>
        </a:p>
      </dgm:t>
    </dgm:pt>
    <dgm:pt modelId="{EA3EFADA-C0DA-4BB5-B379-8A589F6DE994}">
      <dgm:prSet phldrT="[Text]" custT="1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en-US" sz="2000" dirty="0"/>
            <a:t>Ibu KIKI, Erwin </a:t>
          </a:r>
          <a:r>
            <a:rPr lang="en-US" sz="2000" dirty="0" err="1"/>
            <a:t>Barus</a:t>
          </a:r>
          <a:r>
            <a:rPr lang="en-US" sz="2000" dirty="0"/>
            <a:t> &amp; Pak Ari Yano</a:t>
          </a:r>
        </a:p>
      </dgm:t>
    </dgm:pt>
    <dgm:pt modelId="{C88A8AF8-79BA-498B-83C8-5AF09AD62FAA}" type="parTrans" cxnId="{4EFF54C7-2ABC-4E8F-A2E8-463D0A38D4CD}">
      <dgm:prSet/>
      <dgm:spPr/>
      <dgm:t>
        <a:bodyPr/>
        <a:lstStyle/>
        <a:p>
          <a:endParaRPr lang="en-US"/>
        </a:p>
      </dgm:t>
    </dgm:pt>
    <dgm:pt modelId="{C98B9143-BC8E-41F6-B72E-BA8E08FC8AC8}" type="sibTrans" cxnId="{4EFF54C7-2ABC-4E8F-A2E8-463D0A38D4CD}">
      <dgm:prSet/>
      <dgm:spPr/>
      <dgm:t>
        <a:bodyPr/>
        <a:lstStyle/>
        <a:p>
          <a:endParaRPr lang="en-US"/>
        </a:p>
      </dgm:t>
    </dgm:pt>
    <dgm:pt modelId="{C28A52F2-7AC8-468D-8923-FBC5140B4D75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2400" b="1" dirty="0">
              <a:solidFill>
                <a:schemeClr val="tx1"/>
              </a:solidFill>
            </a:rPr>
            <a:t>HAULING DTR</a:t>
          </a:r>
        </a:p>
      </dgm:t>
    </dgm:pt>
    <dgm:pt modelId="{FA5D1F63-B494-491B-A5ED-ADBF4CA2C848}" type="parTrans" cxnId="{66A6BFB6-7C43-47AC-AF02-7AAFEDB568D7}">
      <dgm:prSet/>
      <dgm:spPr/>
      <dgm:t>
        <a:bodyPr/>
        <a:lstStyle/>
        <a:p>
          <a:endParaRPr lang="en-US"/>
        </a:p>
      </dgm:t>
    </dgm:pt>
    <dgm:pt modelId="{BC959CF7-B6A4-40A7-9675-D02B807AAD83}" type="sibTrans" cxnId="{66A6BFB6-7C43-47AC-AF02-7AAFEDB568D7}">
      <dgm:prSet/>
      <dgm:spPr/>
      <dgm:t>
        <a:bodyPr/>
        <a:lstStyle/>
        <a:p>
          <a:endParaRPr lang="en-US"/>
        </a:p>
      </dgm:t>
    </dgm:pt>
    <dgm:pt modelId="{660FDB0D-9719-41F0-9B65-1F1CFCF419AF}">
      <dgm:prSet phldrT="[Text]" custT="1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en-US" sz="2000" dirty="0"/>
            <a:t>Pak Joni</a:t>
          </a:r>
        </a:p>
      </dgm:t>
    </dgm:pt>
    <dgm:pt modelId="{6EF43866-999E-4836-84D5-33BF786AB2CA}" type="parTrans" cxnId="{9294BD1E-8FF7-42D2-8930-E7FEE53C8D9B}">
      <dgm:prSet/>
      <dgm:spPr/>
      <dgm:t>
        <a:bodyPr/>
        <a:lstStyle/>
        <a:p>
          <a:endParaRPr lang="en-US"/>
        </a:p>
      </dgm:t>
    </dgm:pt>
    <dgm:pt modelId="{CD395914-3EA1-4C09-9165-4A7640448C5D}" type="sibTrans" cxnId="{9294BD1E-8FF7-42D2-8930-E7FEE53C8D9B}">
      <dgm:prSet/>
      <dgm:spPr/>
      <dgm:t>
        <a:bodyPr/>
        <a:lstStyle/>
        <a:p>
          <a:endParaRPr lang="en-US"/>
        </a:p>
      </dgm:t>
    </dgm:pt>
    <dgm:pt modelId="{47731ECA-B2F3-459E-AE70-CC0F9669A3BD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2400" b="1" dirty="0">
              <a:solidFill>
                <a:schemeClr val="tx1">
                  <a:lumMod val="95000"/>
                  <a:lumOff val="5000"/>
                </a:schemeClr>
              </a:solidFill>
            </a:rPr>
            <a:t>ROAD MAINTENANCE</a:t>
          </a:r>
        </a:p>
      </dgm:t>
    </dgm:pt>
    <dgm:pt modelId="{CCF5E77C-D282-40B7-AE3F-E87E0AED6666}" type="parTrans" cxnId="{3708C279-295D-4099-B5BC-3DA0526BDF72}">
      <dgm:prSet/>
      <dgm:spPr/>
      <dgm:t>
        <a:bodyPr/>
        <a:lstStyle/>
        <a:p>
          <a:endParaRPr lang="en-US"/>
        </a:p>
      </dgm:t>
    </dgm:pt>
    <dgm:pt modelId="{271DE2D5-FA78-4D51-BA05-24BE7AD8264E}" type="sibTrans" cxnId="{3708C279-295D-4099-B5BC-3DA0526BDF72}">
      <dgm:prSet/>
      <dgm:spPr/>
      <dgm:t>
        <a:bodyPr/>
        <a:lstStyle/>
        <a:p>
          <a:endParaRPr lang="en-US"/>
        </a:p>
      </dgm:t>
    </dgm:pt>
    <dgm:pt modelId="{77965DF2-B8C6-4E61-A7F7-25BB8BEB00AB}">
      <dgm:prSet phldrT="[Text]" custT="1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en-US" sz="2000" dirty="0"/>
            <a:t>Pak </a:t>
          </a:r>
          <a:r>
            <a:rPr lang="en-US" sz="2000" dirty="0" err="1"/>
            <a:t>Wuri</a:t>
          </a:r>
          <a:endParaRPr lang="en-US" sz="2000" dirty="0"/>
        </a:p>
      </dgm:t>
    </dgm:pt>
    <dgm:pt modelId="{810CBBCA-502A-4CB7-83C8-ABDC0EE69975}" type="parTrans" cxnId="{2DE23027-9B64-41FE-AB99-90D3BDC8B0E3}">
      <dgm:prSet/>
      <dgm:spPr/>
      <dgm:t>
        <a:bodyPr/>
        <a:lstStyle/>
        <a:p>
          <a:endParaRPr lang="en-US"/>
        </a:p>
      </dgm:t>
    </dgm:pt>
    <dgm:pt modelId="{E1848065-A752-40DB-88C5-A99F9CFF5935}" type="sibTrans" cxnId="{2DE23027-9B64-41FE-AB99-90D3BDC8B0E3}">
      <dgm:prSet/>
      <dgm:spPr/>
      <dgm:t>
        <a:bodyPr/>
        <a:lstStyle/>
        <a:p>
          <a:endParaRPr lang="en-US"/>
        </a:p>
      </dgm:t>
    </dgm:pt>
    <dgm:pt modelId="{37A5E001-A254-44F6-9079-CEBE0834E0B1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2400" b="1" dirty="0">
              <a:solidFill>
                <a:schemeClr val="tx1"/>
              </a:solidFill>
            </a:rPr>
            <a:t>WORKSHOP WSR/WSM</a:t>
          </a:r>
        </a:p>
      </dgm:t>
    </dgm:pt>
    <dgm:pt modelId="{6328CDA8-1222-4BCC-B765-4E171224205F}" type="parTrans" cxnId="{C62F8A94-1DDA-4838-8B3E-5D6EFCB96E07}">
      <dgm:prSet/>
      <dgm:spPr/>
      <dgm:t>
        <a:bodyPr/>
        <a:lstStyle/>
        <a:p>
          <a:endParaRPr lang="en-US"/>
        </a:p>
      </dgm:t>
    </dgm:pt>
    <dgm:pt modelId="{0B1AD585-64E6-4C5F-9A33-598FD29BDDD2}" type="sibTrans" cxnId="{C62F8A94-1DDA-4838-8B3E-5D6EFCB96E07}">
      <dgm:prSet/>
      <dgm:spPr/>
      <dgm:t>
        <a:bodyPr/>
        <a:lstStyle/>
        <a:p>
          <a:endParaRPr lang="en-US"/>
        </a:p>
      </dgm:t>
    </dgm:pt>
    <dgm:pt modelId="{2F12D765-79E0-4876-9A31-D1E36359F904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2400" b="1" dirty="0">
              <a:solidFill>
                <a:schemeClr val="tx1"/>
              </a:solidFill>
            </a:rPr>
            <a:t>WORKSHOP WSB</a:t>
          </a:r>
        </a:p>
      </dgm:t>
    </dgm:pt>
    <dgm:pt modelId="{4F3F8A3E-83DA-441F-80F3-E22207B835B0}" type="parTrans" cxnId="{48FB27E5-CADA-473D-8490-37CCBD9C9818}">
      <dgm:prSet/>
      <dgm:spPr/>
      <dgm:t>
        <a:bodyPr/>
        <a:lstStyle/>
        <a:p>
          <a:endParaRPr lang="en-US"/>
        </a:p>
      </dgm:t>
    </dgm:pt>
    <dgm:pt modelId="{42094703-7C76-41C4-B92A-8167A14202C1}" type="sibTrans" cxnId="{48FB27E5-CADA-473D-8490-37CCBD9C9818}">
      <dgm:prSet/>
      <dgm:spPr/>
      <dgm:t>
        <a:bodyPr/>
        <a:lstStyle/>
        <a:p>
          <a:endParaRPr lang="en-US"/>
        </a:p>
      </dgm:t>
    </dgm:pt>
    <dgm:pt modelId="{F99F757E-E2E1-4052-B985-35D66F28EF30}">
      <dgm:prSet phldrT="[Text]" custT="1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en-US" sz="2000" dirty="0"/>
            <a:t>Pak Johan E./ Pak Asin</a:t>
          </a:r>
        </a:p>
      </dgm:t>
    </dgm:pt>
    <dgm:pt modelId="{9A47683C-2527-4DD2-BEBC-B2D71850264A}" type="parTrans" cxnId="{F1219569-0D6D-4EE1-AB4E-9E535766CB4A}">
      <dgm:prSet/>
      <dgm:spPr/>
      <dgm:t>
        <a:bodyPr/>
        <a:lstStyle/>
        <a:p>
          <a:endParaRPr lang="en-US"/>
        </a:p>
      </dgm:t>
    </dgm:pt>
    <dgm:pt modelId="{C1872297-FD7E-46D7-9BF2-610207FF266A}" type="sibTrans" cxnId="{F1219569-0D6D-4EE1-AB4E-9E535766CB4A}">
      <dgm:prSet/>
      <dgm:spPr/>
      <dgm:t>
        <a:bodyPr/>
        <a:lstStyle/>
        <a:p>
          <a:endParaRPr lang="en-US"/>
        </a:p>
      </dgm:t>
    </dgm:pt>
    <dgm:pt modelId="{4C9A0541-0CE6-4F94-97DC-FDCA4D2284FE}">
      <dgm:prSet phldrT="[Text]" custT="1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r>
            <a:rPr lang="en-US" sz="2000" dirty="0"/>
            <a:t>Pak Ricky</a:t>
          </a:r>
        </a:p>
      </dgm:t>
    </dgm:pt>
    <dgm:pt modelId="{85B4B41C-B10C-4A7D-8CDF-DDCFA03B9675}" type="parTrans" cxnId="{0EDC9206-B82B-4D6E-8858-3537B3DA2E5D}">
      <dgm:prSet/>
      <dgm:spPr/>
      <dgm:t>
        <a:bodyPr/>
        <a:lstStyle/>
        <a:p>
          <a:endParaRPr lang="en-US"/>
        </a:p>
      </dgm:t>
    </dgm:pt>
    <dgm:pt modelId="{DF734FC9-D42D-476A-900E-D4E09F5C1E88}" type="sibTrans" cxnId="{0EDC9206-B82B-4D6E-8858-3537B3DA2E5D}">
      <dgm:prSet/>
      <dgm:spPr/>
      <dgm:t>
        <a:bodyPr/>
        <a:lstStyle/>
        <a:p>
          <a:endParaRPr lang="en-US"/>
        </a:p>
      </dgm:t>
    </dgm:pt>
    <dgm:pt modelId="{86A4915E-B349-432E-9F29-108EB9BCB1D6}" type="pres">
      <dgm:prSet presAssocID="{98284E28-A077-43C1-BA7C-1F42F62F22BE}" presName="Name0" presStyleCnt="0">
        <dgm:presLayoutVars>
          <dgm:dir/>
          <dgm:animLvl val="lvl"/>
          <dgm:resizeHandles val="exact"/>
        </dgm:presLayoutVars>
      </dgm:prSet>
      <dgm:spPr/>
    </dgm:pt>
    <dgm:pt modelId="{E79BA840-1E56-411C-A7A2-65BBFA6D887C}" type="pres">
      <dgm:prSet presAssocID="{A4672814-7346-4FE2-BFB8-FF3BB3AEAA3C}" presName="linNode" presStyleCnt="0"/>
      <dgm:spPr/>
    </dgm:pt>
    <dgm:pt modelId="{DA351C6F-A5CA-44AE-BD19-61016E2C7CD5}" type="pres">
      <dgm:prSet presAssocID="{A4672814-7346-4FE2-BFB8-FF3BB3AEAA3C}" presName="parentText" presStyleLbl="node1" presStyleIdx="0" presStyleCnt="5" custScaleX="123192" custLinFactNeighborX="-745">
        <dgm:presLayoutVars>
          <dgm:chMax val="1"/>
          <dgm:bulletEnabled val="1"/>
        </dgm:presLayoutVars>
      </dgm:prSet>
      <dgm:spPr/>
    </dgm:pt>
    <dgm:pt modelId="{DDB6A8D0-913A-47C3-8C33-1E534B985573}" type="pres">
      <dgm:prSet presAssocID="{A4672814-7346-4FE2-BFB8-FF3BB3AEAA3C}" presName="descendantText" presStyleLbl="alignAccFollowNode1" presStyleIdx="0" presStyleCnt="5" custScaleX="71823" custLinFactNeighborX="462">
        <dgm:presLayoutVars>
          <dgm:bulletEnabled val="1"/>
        </dgm:presLayoutVars>
      </dgm:prSet>
      <dgm:spPr/>
    </dgm:pt>
    <dgm:pt modelId="{7C914E17-8F6B-4BE1-A068-F6A0F593925A}" type="pres">
      <dgm:prSet presAssocID="{084EB9E9-3D91-4713-9F03-D0EC94409151}" presName="sp" presStyleCnt="0"/>
      <dgm:spPr/>
    </dgm:pt>
    <dgm:pt modelId="{0DF6E9F1-10EC-47FD-9906-D9A618F53A84}" type="pres">
      <dgm:prSet presAssocID="{C28A52F2-7AC8-468D-8923-FBC5140B4D75}" presName="linNode" presStyleCnt="0"/>
      <dgm:spPr/>
    </dgm:pt>
    <dgm:pt modelId="{6660AFE9-263E-4E67-8B21-7703DD83B33E}" type="pres">
      <dgm:prSet presAssocID="{C28A52F2-7AC8-468D-8923-FBC5140B4D75}" presName="parentText" presStyleLbl="node1" presStyleIdx="1" presStyleCnt="5" custScaleX="123192" custLinFactNeighborX="-745">
        <dgm:presLayoutVars>
          <dgm:chMax val="1"/>
          <dgm:bulletEnabled val="1"/>
        </dgm:presLayoutVars>
      </dgm:prSet>
      <dgm:spPr/>
    </dgm:pt>
    <dgm:pt modelId="{F686BA4B-A5C0-4148-A1ED-F15A58E17853}" type="pres">
      <dgm:prSet presAssocID="{C28A52F2-7AC8-468D-8923-FBC5140B4D75}" presName="descendantText" presStyleLbl="alignAccFollowNode1" presStyleIdx="1" presStyleCnt="5" custScaleX="71823" custLinFactNeighborX="462">
        <dgm:presLayoutVars>
          <dgm:bulletEnabled val="1"/>
        </dgm:presLayoutVars>
      </dgm:prSet>
      <dgm:spPr/>
    </dgm:pt>
    <dgm:pt modelId="{007A0680-DBAB-4BF6-AD40-F8132184EDD6}" type="pres">
      <dgm:prSet presAssocID="{BC959CF7-B6A4-40A7-9675-D02B807AAD83}" presName="sp" presStyleCnt="0"/>
      <dgm:spPr/>
    </dgm:pt>
    <dgm:pt modelId="{509FDDE1-3E62-4224-9C8D-742FDD9BB132}" type="pres">
      <dgm:prSet presAssocID="{47731ECA-B2F3-459E-AE70-CC0F9669A3BD}" presName="linNode" presStyleCnt="0"/>
      <dgm:spPr/>
    </dgm:pt>
    <dgm:pt modelId="{9B69C876-A5D7-46A1-BE16-24BA1B62C957}" type="pres">
      <dgm:prSet presAssocID="{47731ECA-B2F3-459E-AE70-CC0F9669A3BD}" presName="parentText" presStyleLbl="node1" presStyleIdx="2" presStyleCnt="5" custScaleX="123192" custLinFactNeighborX="-745">
        <dgm:presLayoutVars>
          <dgm:chMax val="1"/>
          <dgm:bulletEnabled val="1"/>
        </dgm:presLayoutVars>
      </dgm:prSet>
      <dgm:spPr/>
    </dgm:pt>
    <dgm:pt modelId="{15A6C878-F0F5-4E9C-9FD5-879347ABA894}" type="pres">
      <dgm:prSet presAssocID="{47731ECA-B2F3-459E-AE70-CC0F9669A3BD}" presName="descendantText" presStyleLbl="alignAccFollowNode1" presStyleIdx="2" presStyleCnt="5" custScaleX="71823" custLinFactNeighborX="462">
        <dgm:presLayoutVars>
          <dgm:bulletEnabled val="1"/>
        </dgm:presLayoutVars>
      </dgm:prSet>
      <dgm:spPr/>
    </dgm:pt>
    <dgm:pt modelId="{9AA6EFA9-5AB0-4E3D-9481-B663C3F8651F}" type="pres">
      <dgm:prSet presAssocID="{271DE2D5-FA78-4D51-BA05-24BE7AD8264E}" presName="sp" presStyleCnt="0"/>
      <dgm:spPr/>
    </dgm:pt>
    <dgm:pt modelId="{7FAA38D1-670C-4261-97FD-5F9941F55449}" type="pres">
      <dgm:prSet presAssocID="{37A5E001-A254-44F6-9079-CEBE0834E0B1}" presName="linNode" presStyleCnt="0"/>
      <dgm:spPr/>
    </dgm:pt>
    <dgm:pt modelId="{79A7EFB0-7366-48D9-928B-92DE0BBD9D7F}" type="pres">
      <dgm:prSet presAssocID="{37A5E001-A254-44F6-9079-CEBE0834E0B1}" presName="parentText" presStyleLbl="node1" presStyleIdx="3" presStyleCnt="5" custScaleX="123192" custLinFactNeighborX="-745">
        <dgm:presLayoutVars>
          <dgm:chMax val="1"/>
          <dgm:bulletEnabled val="1"/>
        </dgm:presLayoutVars>
      </dgm:prSet>
      <dgm:spPr/>
    </dgm:pt>
    <dgm:pt modelId="{ADA0B706-E0C3-4958-A0B2-ED2439A56C7C}" type="pres">
      <dgm:prSet presAssocID="{37A5E001-A254-44F6-9079-CEBE0834E0B1}" presName="descendantText" presStyleLbl="alignAccFollowNode1" presStyleIdx="3" presStyleCnt="5" custScaleX="71823" custLinFactNeighborX="462">
        <dgm:presLayoutVars>
          <dgm:bulletEnabled val="1"/>
        </dgm:presLayoutVars>
      </dgm:prSet>
      <dgm:spPr/>
    </dgm:pt>
    <dgm:pt modelId="{8AD38CCD-A55C-4BEE-B147-DA3C3CB8E4C2}" type="pres">
      <dgm:prSet presAssocID="{0B1AD585-64E6-4C5F-9A33-598FD29BDDD2}" presName="sp" presStyleCnt="0"/>
      <dgm:spPr/>
    </dgm:pt>
    <dgm:pt modelId="{C3273711-035D-4910-A1B5-88BC99167EB0}" type="pres">
      <dgm:prSet presAssocID="{2F12D765-79E0-4876-9A31-D1E36359F904}" presName="linNode" presStyleCnt="0"/>
      <dgm:spPr/>
    </dgm:pt>
    <dgm:pt modelId="{DFF06BC9-B7EE-4005-B9DC-157D14CB1A58}" type="pres">
      <dgm:prSet presAssocID="{2F12D765-79E0-4876-9A31-D1E36359F904}" presName="parentText" presStyleLbl="node1" presStyleIdx="4" presStyleCnt="5" custScaleX="123192" custLinFactNeighborX="-745" custLinFactNeighborY="229">
        <dgm:presLayoutVars>
          <dgm:chMax val="1"/>
          <dgm:bulletEnabled val="1"/>
        </dgm:presLayoutVars>
      </dgm:prSet>
      <dgm:spPr/>
    </dgm:pt>
    <dgm:pt modelId="{59929061-0CF4-4169-8AB2-4B3D66525FE5}" type="pres">
      <dgm:prSet presAssocID="{2F12D765-79E0-4876-9A31-D1E36359F904}" presName="descendantText" presStyleLbl="alignAccFollowNode1" presStyleIdx="4" presStyleCnt="5" custScaleX="71823" custLinFactNeighborX="462">
        <dgm:presLayoutVars>
          <dgm:bulletEnabled val="1"/>
        </dgm:presLayoutVars>
      </dgm:prSet>
      <dgm:spPr/>
    </dgm:pt>
  </dgm:ptLst>
  <dgm:cxnLst>
    <dgm:cxn modelId="{0EDC9206-B82B-4D6E-8858-3537B3DA2E5D}" srcId="{2F12D765-79E0-4876-9A31-D1E36359F904}" destId="{4C9A0541-0CE6-4F94-97DC-FDCA4D2284FE}" srcOrd="0" destOrd="0" parTransId="{85B4B41C-B10C-4A7D-8CDF-DDCFA03B9675}" sibTransId="{DF734FC9-D42D-476A-900E-D4E09F5C1E88}"/>
    <dgm:cxn modelId="{9294BD1E-8FF7-42D2-8930-E7FEE53C8D9B}" srcId="{C28A52F2-7AC8-468D-8923-FBC5140B4D75}" destId="{660FDB0D-9719-41F0-9B65-1F1CFCF419AF}" srcOrd="0" destOrd="0" parTransId="{6EF43866-999E-4836-84D5-33BF786AB2CA}" sibTransId="{CD395914-3EA1-4C09-9165-4A7640448C5D}"/>
    <dgm:cxn modelId="{A3DC7923-3BA5-4459-B5B5-8ADC881E5DD8}" type="presOf" srcId="{A4672814-7346-4FE2-BFB8-FF3BB3AEAA3C}" destId="{DA351C6F-A5CA-44AE-BD19-61016E2C7CD5}" srcOrd="0" destOrd="0" presId="urn:microsoft.com/office/officeart/2005/8/layout/vList5"/>
    <dgm:cxn modelId="{2DE23027-9B64-41FE-AB99-90D3BDC8B0E3}" srcId="{47731ECA-B2F3-459E-AE70-CC0F9669A3BD}" destId="{77965DF2-B8C6-4E61-A7F7-25BB8BEB00AB}" srcOrd="0" destOrd="0" parTransId="{810CBBCA-502A-4CB7-83C8-ABDC0EE69975}" sibTransId="{E1848065-A752-40DB-88C5-A99F9CFF5935}"/>
    <dgm:cxn modelId="{E79A322B-6B91-46AF-ABE2-F8AEF8F7C6BD}" type="presOf" srcId="{660FDB0D-9719-41F0-9B65-1F1CFCF419AF}" destId="{F686BA4B-A5C0-4148-A1ED-F15A58E17853}" srcOrd="0" destOrd="0" presId="urn:microsoft.com/office/officeart/2005/8/layout/vList5"/>
    <dgm:cxn modelId="{9DF57C5E-8627-4C17-83ED-33DF9EDEF63D}" type="presOf" srcId="{EA3EFADA-C0DA-4BB5-B379-8A589F6DE994}" destId="{DDB6A8D0-913A-47C3-8C33-1E534B985573}" srcOrd="0" destOrd="0" presId="urn:microsoft.com/office/officeart/2005/8/layout/vList5"/>
    <dgm:cxn modelId="{03A84C41-195B-450B-B654-A4A3C945B08F}" type="presOf" srcId="{98284E28-A077-43C1-BA7C-1F42F62F22BE}" destId="{86A4915E-B349-432E-9F29-108EB9BCB1D6}" srcOrd="0" destOrd="0" presId="urn:microsoft.com/office/officeart/2005/8/layout/vList5"/>
    <dgm:cxn modelId="{91F36C47-4BF5-4987-9414-E54EBB037022}" type="presOf" srcId="{2F12D765-79E0-4876-9A31-D1E36359F904}" destId="{DFF06BC9-B7EE-4005-B9DC-157D14CB1A58}" srcOrd="0" destOrd="0" presId="urn:microsoft.com/office/officeart/2005/8/layout/vList5"/>
    <dgm:cxn modelId="{583EBF48-583A-4C6B-83E5-4DB106E4ACD5}" type="presOf" srcId="{4C9A0541-0CE6-4F94-97DC-FDCA4D2284FE}" destId="{59929061-0CF4-4169-8AB2-4B3D66525FE5}" srcOrd="0" destOrd="0" presId="urn:microsoft.com/office/officeart/2005/8/layout/vList5"/>
    <dgm:cxn modelId="{F1219569-0D6D-4EE1-AB4E-9E535766CB4A}" srcId="{37A5E001-A254-44F6-9079-CEBE0834E0B1}" destId="{F99F757E-E2E1-4052-B985-35D66F28EF30}" srcOrd="0" destOrd="0" parTransId="{9A47683C-2527-4DD2-BEBC-B2D71850264A}" sibTransId="{C1872297-FD7E-46D7-9BF2-610207FF266A}"/>
    <dgm:cxn modelId="{CBB9EF69-927C-4801-A728-F491118FCB2A}" type="presOf" srcId="{F99F757E-E2E1-4052-B985-35D66F28EF30}" destId="{ADA0B706-E0C3-4958-A0B2-ED2439A56C7C}" srcOrd="0" destOrd="0" presId="urn:microsoft.com/office/officeart/2005/8/layout/vList5"/>
    <dgm:cxn modelId="{74BE9D4D-3A39-4BA0-88DD-E9D9BAF563E8}" type="presOf" srcId="{37A5E001-A254-44F6-9079-CEBE0834E0B1}" destId="{79A7EFB0-7366-48D9-928B-92DE0BBD9D7F}" srcOrd="0" destOrd="0" presId="urn:microsoft.com/office/officeart/2005/8/layout/vList5"/>
    <dgm:cxn modelId="{3708C279-295D-4099-B5BC-3DA0526BDF72}" srcId="{98284E28-A077-43C1-BA7C-1F42F62F22BE}" destId="{47731ECA-B2F3-459E-AE70-CC0F9669A3BD}" srcOrd="2" destOrd="0" parTransId="{CCF5E77C-D282-40B7-AE3F-E87E0AED6666}" sibTransId="{271DE2D5-FA78-4D51-BA05-24BE7AD8264E}"/>
    <dgm:cxn modelId="{C62F8A94-1DDA-4838-8B3E-5D6EFCB96E07}" srcId="{98284E28-A077-43C1-BA7C-1F42F62F22BE}" destId="{37A5E001-A254-44F6-9079-CEBE0834E0B1}" srcOrd="3" destOrd="0" parTransId="{6328CDA8-1222-4BCC-B765-4E171224205F}" sibTransId="{0B1AD585-64E6-4C5F-9A33-598FD29BDDD2}"/>
    <dgm:cxn modelId="{78165395-722A-4710-A3E0-9B5448671777}" type="presOf" srcId="{C28A52F2-7AC8-468D-8923-FBC5140B4D75}" destId="{6660AFE9-263E-4E67-8B21-7703DD83B33E}" srcOrd="0" destOrd="0" presId="urn:microsoft.com/office/officeart/2005/8/layout/vList5"/>
    <dgm:cxn modelId="{06399CB6-9DF5-4F09-8361-092D9766E1ED}" srcId="{98284E28-A077-43C1-BA7C-1F42F62F22BE}" destId="{A4672814-7346-4FE2-BFB8-FF3BB3AEAA3C}" srcOrd="0" destOrd="0" parTransId="{D9E81B15-1833-4AC3-BAA3-22950957D25A}" sibTransId="{084EB9E9-3D91-4713-9F03-D0EC94409151}"/>
    <dgm:cxn modelId="{66A6BFB6-7C43-47AC-AF02-7AAFEDB568D7}" srcId="{98284E28-A077-43C1-BA7C-1F42F62F22BE}" destId="{C28A52F2-7AC8-468D-8923-FBC5140B4D75}" srcOrd="1" destOrd="0" parTransId="{FA5D1F63-B494-491B-A5ED-ADBF4CA2C848}" sibTransId="{BC959CF7-B6A4-40A7-9675-D02B807AAD83}"/>
    <dgm:cxn modelId="{864873C2-3846-4B3B-86CF-18D20BC6C3C3}" type="presOf" srcId="{77965DF2-B8C6-4E61-A7F7-25BB8BEB00AB}" destId="{15A6C878-F0F5-4E9C-9FD5-879347ABA894}" srcOrd="0" destOrd="0" presId="urn:microsoft.com/office/officeart/2005/8/layout/vList5"/>
    <dgm:cxn modelId="{4EFF54C7-2ABC-4E8F-A2E8-463D0A38D4CD}" srcId="{A4672814-7346-4FE2-BFB8-FF3BB3AEAA3C}" destId="{EA3EFADA-C0DA-4BB5-B379-8A589F6DE994}" srcOrd="0" destOrd="0" parTransId="{C88A8AF8-79BA-498B-83C8-5AF09AD62FAA}" sibTransId="{C98B9143-BC8E-41F6-B72E-BA8E08FC8AC8}"/>
    <dgm:cxn modelId="{5FBEBEE2-5948-469D-818A-4EB357E4826B}" type="presOf" srcId="{47731ECA-B2F3-459E-AE70-CC0F9669A3BD}" destId="{9B69C876-A5D7-46A1-BE16-24BA1B62C957}" srcOrd="0" destOrd="0" presId="urn:microsoft.com/office/officeart/2005/8/layout/vList5"/>
    <dgm:cxn modelId="{48FB27E5-CADA-473D-8490-37CCBD9C9818}" srcId="{98284E28-A077-43C1-BA7C-1F42F62F22BE}" destId="{2F12D765-79E0-4876-9A31-D1E36359F904}" srcOrd="4" destOrd="0" parTransId="{4F3F8A3E-83DA-441F-80F3-E22207B835B0}" sibTransId="{42094703-7C76-41C4-B92A-8167A14202C1}"/>
    <dgm:cxn modelId="{21A7DE1F-F214-4980-986F-B4DF9067871D}" type="presParOf" srcId="{86A4915E-B349-432E-9F29-108EB9BCB1D6}" destId="{E79BA840-1E56-411C-A7A2-65BBFA6D887C}" srcOrd="0" destOrd="0" presId="urn:microsoft.com/office/officeart/2005/8/layout/vList5"/>
    <dgm:cxn modelId="{2228CA5D-E0F0-41FB-8288-68C381F34259}" type="presParOf" srcId="{E79BA840-1E56-411C-A7A2-65BBFA6D887C}" destId="{DA351C6F-A5CA-44AE-BD19-61016E2C7CD5}" srcOrd="0" destOrd="0" presId="urn:microsoft.com/office/officeart/2005/8/layout/vList5"/>
    <dgm:cxn modelId="{69E1F9A2-5C54-401A-8F6E-FB0A18FF434B}" type="presParOf" srcId="{E79BA840-1E56-411C-A7A2-65BBFA6D887C}" destId="{DDB6A8D0-913A-47C3-8C33-1E534B985573}" srcOrd="1" destOrd="0" presId="urn:microsoft.com/office/officeart/2005/8/layout/vList5"/>
    <dgm:cxn modelId="{0D157795-21C3-4256-8B0A-DF3A4BE1D194}" type="presParOf" srcId="{86A4915E-B349-432E-9F29-108EB9BCB1D6}" destId="{7C914E17-8F6B-4BE1-A068-F6A0F593925A}" srcOrd="1" destOrd="0" presId="urn:microsoft.com/office/officeart/2005/8/layout/vList5"/>
    <dgm:cxn modelId="{5D9887CE-BDDF-4306-9450-E3A98DFB461A}" type="presParOf" srcId="{86A4915E-B349-432E-9F29-108EB9BCB1D6}" destId="{0DF6E9F1-10EC-47FD-9906-D9A618F53A84}" srcOrd="2" destOrd="0" presId="urn:microsoft.com/office/officeart/2005/8/layout/vList5"/>
    <dgm:cxn modelId="{56829017-FD36-4F86-8D0C-2A0AF64517E7}" type="presParOf" srcId="{0DF6E9F1-10EC-47FD-9906-D9A618F53A84}" destId="{6660AFE9-263E-4E67-8B21-7703DD83B33E}" srcOrd="0" destOrd="0" presId="urn:microsoft.com/office/officeart/2005/8/layout/vList5"/>
    <dgm:cxn modelId="{6F6EC010-0BF0-4EEA-97DB-BB27450BAEE2}" type="presParOf" srcId="{0DF6E9F1-10EC-47FD-9906-D9A618F53A84}" destId="{F686BA4B-A5C0-4148-A1ED-F15A58E17853}" srcOrd="1" destOrd="0" presId="urn:microsoft.com/office/officeart/2005/8/layout/vList5"/>
    <dgm:cxn modelId="{E8E760B3-66CA-4EBA-985E-C1E9D5BD7778}" type="presParOf" srcId="{86A4915E-B349-432E-9F29-108EB9BCB1D6}" destId="{007A0680-DBAB-4BF6-AD40-F8132184EDD6}" srcOrd="3" destOrd="0" presId="urn:microsoft.com/office/officeart/2005/8/layout/vList5"/>
    <dgm:cxn modelId="{2B95A9E6-EF87-41C2-B9BA-E74D5C567089}" type="presParOf" srcId="{86A4915E-B349-432E-9F29-108EB9BCB1D6}" destId="{509FDDE1-3E62-4224-9C8D-742FDD9BB132}" srcOrd="4" destOrd="0" presId="urn:microsoft.com/office/officeart/2005/8/layout/vList5"/>
    <dgm:cxn modelId="{2A735E16-B419-4D56-918A-B8D973DD4AE3}" type="presParOf" srcId="{509FDDE1-3E62-4224-9C8D-742FDD9BB132}" destId="{9B69C876-A5D7-46A1-BE16-24BA1B62C957}" srcOrd="0" destOrd="0" presId="urn:microsoft.com/office/officeart/2005/8/layout/vList5"/>
    <dgm:cxn modelId="{9B65D651-543C-496E-B388-F13CD68341AD}" type="presParOf" srcId="{509FDDE1-3E62-4224-9C8D-742FDD9BB132}" destId="{15A6C878-F0F5-4E9C-9FD5-879347ABA894}" srcOrd="1" destOrd="0" presId="urn:microsoft.com/office/officeart/2005/8/layout/vList5"/>
    <dgm:cxn modelId="{065379D2-8C1C-4941-8A43-8A43BD418C58}" type="presParOf" srcId="{86A4915E-B349-432E-9F29-108EB9BCB1D6}" destId="{9AA6EFA9-5AB0-4E3D-9481-B663C3F8651F}" srcOrd="5" destOrd="0" presId="urn:microsoft.com/office/officeart/2005/8/layout/vList5"/>
    <dgm:cxn modelId="{61867333-2DC5-47ED-9DDC-2B37E6685E15}" type="presParOf" srcId="{86A4915E-B349-432E-9F29-108EB9BCB1D6}" destId="{7FAA38D1-670C-4261-97FD-5F9941F55449}" srcOrd="6" destOrd="0" presId="urn:microsoft.com/office/officeart/2005/8/layout/vList5"/>
    <dgm:cxn modelId="{2115CEEB-320D-4272-A55B-AE734F6847EF}" type="presParOf" srcId="{7FAA38D1-670C-4261-97FD-5F9941F55449}" destId="{79A7EFB0-7366-48D9-928B-92DE0BBD9D7F}" srcOrd="0" destOrd="0" presId="urn:microsoft.com/office/officeart/2005/8/layout/vList5"/>
    <dgm:cxn modelId="{CE9FC03D-E418-42C6-A40F-CDA378821374}" type="presParOf" srcId="{7FAA38D1-670C-4261-97FD-5F9941F55449}" destId="{ADA0B706-E0C3-4958-A0B2-ED2439A56C7C}" srcOrd="1" destOrd="0" presId="urn:microsoft.com/office/officeart/2005/8/layout/vList5"/>
    <dgm:cxn modelId="{D8A0F434-BE7A-45B4-88A0-C6729EA9BC11}" type="presParOf" srcId="{86A4915E-B349-432E-9F29-108EB9BCB1D6}" destId="{8AD38CCD-A55C-4BEE-B147-DA3C3CB8E4C2}" srcOrd="7" destOrd="0" presId="urn:microsoft.com/office/officeart/2005/8/layout/vList5"/>
    <dgm:cxn modelId="{46EB5A32-06FC-4FAC-8AA7-8EFE9CEE5622}" type="presParOf" srcId="{86A4915E-B349-432E-9F29-108EB9BCB1D6}" destId="{C3273711-035D-4910-A1B5-88BC99167EB0}" srcOrd="8" destOrd="0" presId="urn:microsoft.com/office/officeart/2005/8/layout/vList5"/>
    <dgm:cxn modelId="{7E73E700-C09D-41EE-A40F-78CD7F07598A}" type="presParOf" srcId="{C3273711-035D-4910-A1B5-88BC99167EB0}" destId="{DFF06BC9-B7EE-4005-B9DC-157D14CB1A58}" srcOrd="0" destOrd="0" presId="urn:microsoft.com/office/officeart/2005/8/layout/vList5"/>
    <dgm:cxn modelId="{DEF47A54-C6AA-49A2-A052-B1CF83F68881}" type="presParOf" srcId="{C3273711-035D-4910-A1B5-88BC99167EB0}" destId="{59929061-0CF4-4169-8AB2-4B3D66525FE5}" srcOrd="1" destOrd="0" presId="urn:microsoft.com/office/officeart/2005/8/layout/vList5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39B182-1BE1-424A-B4A1-826F091996FB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146DA84-3288-4D98-AEB5-26B392958D44}">
      <dgm:prSet phldrT="[Text]" custT="1"/>
      <dgm:spPr>
        <a:solidFill>
          <a:srgbClr val="00B0F0"/>
        </a:solidFill>
        <a:ln w="57150"/>
        <a:effectLst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sz="2800" b="1" dirty="0">
              <a:solidFill>
                <a:schemeClr val="tx1"/>
              </a:solidFill>
            </a:rPr>
            <a:t>PENCAPAIAN TARGET HAULING YANG DI TENTUKAN MANAGEMENT</a:t>
          </a:r>
        </a:p>
      </dgm:t>
    </dgm:pt>
    <dgm:pt modelId="{9CA22223-B6A4-4BFE-A2ED-B2FF8426CB32}" type="parTrans" cxnId="{115B86F3-908B-4ED7-AD7F-4AF80EA57265}">
      <dgm:prSet/>
      <dgm:spPr/>
      <dgm:t>
        <a:bodyPr/>
        <a:lstStyle/>
        <a:p>
          <a:endParaRPr lang="en-US"/>
        </a:p>
      </dgm:t>
    </dgm:pt>
    <dgm:pt modelId="{46FFFAAE-29AD-4CD9-B90C-C125D8659821}" type="sibTrans" cxnId="{115B86F3-908B-4ED7-AD7F-4AF80EA57265}">
      <dgm:prSet/>
      <dgm:spPr/>
      <dgm:t>
        <a:bodyPr/>
        <a:lstStyle/>
        <a:p>
          <a:endParaRPr lang="en-US"/>
        </a:p>
      </dgm:t>
    </dgm:pt>
    <dgm:pt modelId="{1B482F96-673E-4E9E-B48C-03C799FC9512}">
      <dgm:prSet phldrT="[Text]" custT="1"/>
      <dgm:spPr>
        <a:solidFill>
          <a:srgbClr val="FF00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PEMBAHASAN KENDALA YANG ADA</a:t>
          </a:r>
        </a:p>
        <a:p>
          <a:r>
            <a:rPr lang="en-US" sz="2000" b="1" dirty="0">
              <a:solidFill>
                <a:schemeClr val="tx1">
                  <a:lumMod val="95000"/>
                  <a:lumOff val="5000"/>
                </a:schemeClr>
              </a:solidFill>
              <a:highlight>
                <a:srgbClr val="C0C0C0"/>
              </a:highlight>
            </a:rPr>
            <a:t>Discussion: ALL</a:t>
          </a:r>
        </a:p>
      </dgm:t>
    </dgm:pt>
    <dgm:pt modelId="{EC9D23EB-AEE7-4FC8-828D-1E06E25B23AC}" type="parTrans" cxnId="{2929BF3E-3A29-48BC-92C4-D9AADF060885}">
      <dgm:prSet/>
      <dgm:spPr/>
      <dgm:t>
        <a:bodyPr/>
        <a:lstStyle/>
        <a:p>
          <a:endParaRPr lang="en-US"/>
        </a:p>
      </dgm:t>
    </dgm:pt>
    <dgm:pt modelId="{8F72B63C-A1CB-4B1F-B07C-D8F2A0662E74}" type="sibTrans" cxnId="{2929BF3E-3A29-48BC-92C4-D9AADF060885}">
      <dgm:prSet/>
      <dgm:spPr/>
      <dgm:t>
        <a:bodyPr/>
        <a:lstStyle/>
        <a:p>
          <a:endParaRPr lang="en-US"/>
        </a:p>
      </dgm:t>
    </dgm:pt>
    <dgm:pt modelId="{F2C1F842-47EF-4489-8580-D924AAA83936}">
      <dgm:prSet phldrT="[Text]" custT="1"/>
      <dgm:spPr>
        <a:solidFill>
          <a:srgbClr val="FFFF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GROUP DISCUSSION</a:t>
          </a:r>
        </a:p>
        <a:p>
          <a:r>
            <a:rPr lang="en-US" sz="1800" b="1" dirty="0">
              <a:solidFill>
                <a:schemeClr val="tx1"/>
              </a:solidFill>
              <a:highlight>
                <a:srgbClr val="C0C0C0"/>
              </a:highlight>
            </a:rPr>
            <a:t>(all)</a:t>
          </a:r>
        </a:p>
      </dgm:t>
    </dgm:pt>
    <dgm:pt modelId="{E5736375-C6D0-4A6A-960D-9C48468F3291}" type="parTrans" cxnId="{959A316B-513C-4B29-A60E-1D5C092403F5}">
      <dgm:prSet/>
      <dgm:spPr/>
      <dgm:t>
        <a:bodyPr/>
        <a:lstStyle/>
        <a:p>
          <a:endParaRPr lang="en-US"/>
        </a:p>
      </dgm:t>
    </dgm:pt>
    <dgm:pt modelId="{5A073615-4199-4228-98EB-10CE23E1A03C}" type="sibTrans" cxnId="{959A316B-513C-4B29-A60E-1D5C092403F5}">
      <dgm:prSet/>
      <dgm:spPr/>
      <dgm:t>
        <a:bodyPr/>
        <a:lstStyle/>
        <a:p>
          <a:endParaRPr lang="en-US"/>
        </a:p>
      </dgm:t>
    </dgm:pt>
    <dgm:pt modelId="{266FFDF2-4799-4DEA-B5E1-E6ADE1F0CA86}">
      <dgm:prSet phldrT="[Text]" custT="1"/>
      <dgm:spPr>
        <a:solidFill>
          <a:srgbClr val="00B050"/>
        </a:solidFill>
        <a:effectLst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PEMBAHASAN ACTION PLAN (SOLUSI)</a:t>
          </a:r>
        </a:p>
        <a:p>
          <a:r>
            <a:rPr lang="en-US" sz="1800" b="1" dirty="0">
              <a:solidFill>
                <a:schemeClr val="tx1"/>
              </a:solidFill>
              <a:highlight>
                <a:srgbClr val="808080"/>
              </a:highlight>
            </a:rPr>
            <a:t>OWNER: JONI</a:t>
          </a:r>
          <a:endParaRPr lang="en-US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highlight>
              <a:srgbClr val="808080"/>
            </a:highlight>
          </a:endParaRPr>
        </a:p>
      </dgm:t>
    </dgm:pt>
    <dgm:pt modelId="{80CD45D8-89A5-43A8-B6CE-429907935591}" type="parTrans" cxnId="{9CE7F805-2CA9-4A2D-8757-CB20045EDDB0}">
      <dgm:prSet/>
      <dgm:spPr/>
      <dgm:t>
        <a:bodyPr/>
        <a:lstStyle/>
        <a:p>
          <a:endParaRPr lang="en-US"/>
        </a:p>
      </dgm:t>
    </dgm:pt>
    <dgm:pt modelId="{65175092-0D0D-4318-A803-EB48FF0512E9}" type="sibTrans" cxnId="{9CE7F805-2CA9-4A2D-8757-CB20045EDDB0}">
      <dgm:prSet/>
      <dgm:spPr/>
      <dgm:t>
        <a:bodyPr/>
        <a:lstStyle/>
        <a:p>
          <a:endParaRPr lang="en-US"/>
        </a:p>
      </dgm:t>
    </dgm:pt>
    <dgm:pt modelId="{BDC20012-B8E8-4B80-AA01-483A8B0029ED}" type="pres">
      <dgm:prSet presAssocID="{9339B182-1BE1-424A-B4A1-826F091996FB}" presName="composite" presStyleCnt="0">
        <dgm:presLayoutVars>
          <dgm:chMax val="1"/>
          <dgm:dir/>
          <dgm:resizeHandles val="exact"/>
        </dgm:presLayoutVars>
      </dgm:prSet>
      <dgm:spPr/>
    </dgm:pt>
    <dgm:pt modelId="{3531F372-370B-4988-8AD1-C6E67FF942EA}" type="pres">
      <dgm:prSet presAssocID="{8146DA84-3288-4D98-AEB5-26B392958D44}" presName="roof" presStyleLbl="dkBgShp" presStyleIdx="0" presStyleCnt="2" custLinFactNeighborY="2395"/>
      <dgm:spPr/>
    </dgm:pt>
    <dgm:pt modelId="{F1B9B3D8-1B82-4334-8147-6CCA4CBC5060}" type="pres">
      <dgm:prSet presAssocID="{8146DA84-3288-4D98-AEB5-26B392958D44}" presName="pillars" presStyleCnt="0"/>
      <dgm:spPr>
        <a:scene3d>
          <a:camera prst="orthographicFront"/>
          <a:lightRig rig="threePt" dir="t"/>
        </a:scene3d>
        <a:sp3d>
          <a:bevelT/>
        </a:sp3d>
      </dgm:spPr>
    </dgm:pt>
    <dgm:pt modelId="{6A83F8E3-8061-45C3-9F70-B50D5B99D83D}" type="pres">
      <dgm:prSet presAssocID="{8146DA84-3288-4D98-AEB5-26B392958D44}" presName="pillar1" presStyleLbl="node1" presStyleIdx="0" presStyleCnt="3">
        <dgm:presLayoutVars>
          <dgm:bulletEnabled val="1"/>
        </dgm:presLayoutVars>
      </dgm:prSet>
      <dgm:spPr/>
    </dgm:pt>
    <dgm:pt modelId="{E4619E1A-E729-4171-B5A0-318530F87657}" type="pres">
      <dgm:prSet presAssocID="{F2C1F842-47EF-4489-8580-D924AAA83936}" presName="pillarX" presStyleLbl="node1" presStyleIdx="1" presStyleCnt="3">
        <dgm:presLayoutVars>
          <dgm:bulletEnabled val="1"/>
        </dgm:presLayoutVars>
      </dgm:prSet>
      <dgm:spPr/>
    </dgm:pt>
    <dgm:pt modelId="{24755035-60F2-4FA1-9A3E-D3CC25299EA3}" type="pres">
      <dgm:prSet presAssocID="{266FFDF2-4799-4DEA-B5E1-E6ADE1F0CA86}" presName="pillarX" presStyleLbl="node1" presStyleIdx="2" presStyleCnt="3">
        <dgm:presLayoutVars>
          <dgm:bulletEnabled val="1"/>
        </dgm:presLayoutVars>
      </dgm:prSet>
      <dgm:spPr/>
    </dgm:pt>
    <dgm:pt modelId="{383ADB86-8F17-4E76-8C33-280FAAC07137}" type="pres">
      <dgm:prSet presAssocID="{8146DA84-3288-4D98-AEB5-26B392958D44}" presName="base" presStyleLbl="dkBgShp" presStyleIdx="1" presStyleCnt="2"/>
      <dgm:spPr>
        <a:solidFill>
          <a:schemeClr val="accent2">
            <a:lumMod val="40000"/>
            <a:lumOff val="60000"/>
          </a:schemeClr>
        </a:solidFill>
        <a:effectLst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</dgm:pt>
  </dgm:ptLst>
  <dgm:cxnLst>
    <dgm:cxn modelId="{9CE7F805-2CA9-4A2D-8757-CB20045EDDB0}" srcId="{8146DA84-3288-4D98-AEB5-26B392958D44}" destId="{266FFDF2-4799-4DEA-B5E1-E6ADE1F0CA86}" srcOrd="2" destOrd="0" parTransId="{80CD45D8-89A5-43A8-B6CE-429907935591}" sibTransId="{65175092-0D0D-4318-A803-EB48FF0512E9}"/>
    <dgm:cxn modelId="{14CC061A-FCBA-41B8-8115-A40065B5AE08}" type="presOf" srcId="{9339B182-1BE1-424A-B4A1-826F091996FB}" destId="{BDC20012-B8E8-4B80-AA01-483A8B0029ED}" srcOrd="0" destOrd="0" presId="urn:microsoft.com/office/officeart/2005/8/layout/hList3"/>
    <dgm:cxn modelId="{2929BF3E-3A29-48BC-92C4-D9AADF060885}" srcId="{8146DA84-3288-4D98-AEB5-26B392958D44}" destId="{1B482F96-673E-4E9E-B48C-03C799FC9512}" srcOrd="0" destOrd="0" parTransId="{EC9D23EB-AEE7-4FC8-828D-1E06E25B23AC}" sibTransId="{8F72B63C-A1CB-4B1F-B07C-D8F2A0662E74}"/>
    <dgm:cxn modelId="{959A316B-513C-4B29-A60E-1D5C092403F5}" srcId="{8146DA84-3288-4D98-AEB5-26B392958D44}" destId="{F2C1F842-47EF-4489-8580-D924AAA83936}" srcOrd="1" destOrd="0" parTransId="{E5736375-C6D0-4A6A-960D-9C48468F3291}" sibTransId="{5A073615-4199-4228-98EB-10CE23E1A03C}"/>
    <dgm:cxn modelId="{D02695B8-A057-42E1-8D79-380CBC855FA4}" type="presOf" srcId="{F2C1F842-47EF-4489-8580-D924AAA83936}" destId="{E4619E1A-E729-4171-B5A0-318530F87657}" srcOrd="0" destOrd="0" presId="urn:microsoft.com/office/officeart/2005/8/layout/hList3"/>
    <dgm:cxn modelId="{3AF8C8C6-09F8-45E1-845D-B750CDA02F4F}" type="presOf" srcId="{8146DA84-3288-4D98-AEB5-26B392958D44}" destId="{3531F372-370B-4988-8AD1-C6E67FF942EA}" srcOrd="0" destOrd="0" presId="urn:microsoft.com/office/officeart/2005/8/layout/hList3"/>
    <dgm:cxn modelId="{6180A3D9-2265-42A5-803B-2F223B4FA481}" type="presOf" srcId="{266FFDF2-4799-4DEA-B5E1-E6ADE1F0CA86}" destId="{24755035-60F2-4FA1-9A3E-D3CC25299EA3}" srcOrd="0" destOrd="0" presId="urn:microsoft.com/office/officeart/2005/8/layout/hList3"/>
    <dgm:cxn modelId="{B9B15DDC-B080-42D6-A590-64A53FFC27D3}" type="presOf" srcId="{1B482F96-673E-4E9E-B48C-03C799FC9512}" destId="{6A83F8E3-8061-45C3-9F70-B50D5B99D83D}" srcOrd="0" destOrd="0" presId="urn:microsoft.com/office/officeart/2005/8/layout/hList3"/>
    <dgm:cxn modelId="{115B86F3-908B-4ED7-AD7F-4AF80EA57265}" srcId="{9339B182-1BE1-424A-B4A1-826F091996FB}" destId="{8146DA84-3288-4D98-AEB5-26B392958D44}" srcOrd="0" destOrd="0" parTransId="{9CA22223-B6A4-4BFE-A2ED-B2FF8426CB32}" sibTransId="{46FFFAAE-29AD-4CD9-B90C-C125D8659821}"/>
    <dgm:cxn modelId="{C45F891B-732E-4D0C-9E20-6580E998F277}" type="presParOf" srcId="{BDC20012-B8E8-4B80-AA01-483A8B0029ED}" destId="{3531F372-370B-4988-8AD1-C6E67FF942EA}" srcOrd="0" destOrd="0" presId="urn:microsoft.com/office/officeart/2005/8/layout/hList3"/>
    <dgm:cxn modelId="{6DC2B58C-AFF0-4EA9-B147-4977CB652F3B}" type="presParOf" srcId="{BDC20012-B8E8-4B80-AA01-483A8B0029ED}" destId="{F1B9B3D8-1B82-4334-8147-6CCA4CBC5060}" srcOrd="1" destOrd="0" presId="urn:microsoft.com/office/officeart/2005/8/layout/hList3"/>
    <dgm:cxn modelId="{6FCA6EEB-E143-49EE-B793-BF8DCF28218B}" type="presParOf" srcId="{F1B9B3D8-1B82-4334-8147-6CCA4CBC5060}" destId="{6A83F8E3-8061-45C3-9F70-B50D5B99D83D}" srcOrd="0" destOrd="0" presId="urn:microsoft.com/office/officeart/2005/8/layout/hList3"/>
    <dgm:cxn modelId="{1638FE90-9140-406B-9812-18B026B236DD}" type="presParOf" srcId="{F1B9B3D8-1B82-4334-8147-6CCA4CBC5060}" destId="{E4619E1A-E729-4171-B5A0-318530F87657}" srcOrd="1" destOrd="0" presId="urn:microsoft.com/office/officeart/2005/8/layout/hList3"/>
    <dgm:cxn modelId="{76AF97C3-496D-4384-A650-CF07BF4F1788}" type="presParOf" srcId="{F1B9B3D8-1B82-4334-8147-6CCA4CBC5060}" destId="{24755035-60F2-4FA1-9A3E-D3CC25299EA3}" srcOrd="2" destOrd="0" presId="urn:microsoft.com/office/officeart/2005/8/layout/hList3"/>
    <dgm:cxn modelId="{2BA66D5F-4098-4173-8742-CE15B885B196}" type="presParOf" srcId="{BDC20012-B8E8-4B80-AA01-483A8B0029ED}" destId="{383ADB86-8F17-4E76-8C33-280FAAC07137}" srcOrd="2" destOrd="0" presId="urn:microsoft.com/office/officeart/2005/8/layout/hList3"/>
  </dgm:cxnLst>
  <dgm:bg>
    <a:effectLst>
      <a:outerShdw blurRad="63500" sx="102000" sy="102000" algn="ctr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B6A8D0-913A-47C3-8C33-1E534B985573}">
      <dsp:nvSpPr>
        <dsp:cNvPr id="0" name=""/>
        <dsp:cNvSpPr/>
      </dsp:nvSpPr>
      <dsp:spPr>
        <a:xfrm rot="5400000">
          <a:off x="5415199" y="-1405523"/>
          <a:ext cx="671497" cy="3654257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Ibu KIKI, Erwin </a:t>
          </a:r>
          <a:r>
            <a:rPr lang="en-US" sz="2000" kern="1200" dirty="0" err="1"/>
            <a:t>Barus</a:t>
          </a:r>
          <a:r>
            <a:rPr lang="en-US" sz="2000" kern="1200" dirty="0"/>
            <a:t> &amp; Pak Ari Yano</a:t>
          </a:r>
        </a:p>
      </dsp:txBody>
      <dsp:txXfrm rot="-5400000">
        <a:off x="3923819" y="118637"/>
        <a:ext cx="3621477" cy="605937"/>
      </dsp:txXfrm>
    </dsp:sp>
    <dsp:sp modelId="{DA351C6F-A5CA-44AE-BD19-61016E2C7CD5}">
      <dsp:nvSpPr>
        <dsp:cNvPr id="0" name=""/>
        <dsp:cNvSpPr/>
      </dsp:nvSpPr>
      <dsp:spPr>
        <a:xfrm>
          <a:off x="347030" y="1919"/>
          <a:ext cx="3525661" cy="839372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tx1"/>
              </a:solidFill>
            </a:rPr>
            <a:t>HAULING SUBCONT</a:t>
          </a:r>
        </a:p>
      </dsp:txBody>
      <dsp:txXfrm>
        <a:off x="388005" y="42894"/>
        <a:ext cx="3443711" cy="757422"/>
      </dsp:txXfrm>
    </dsp:sp>
    <dsp:sp modelId="{F686BA4B-A5C0-4148-A1ED-F15A58E17853}">
      <dsp:nvSpPr>
        <dsp:cNvPr id="0" name=""/>
        <dsp:cNvSpPr/>
      </dsp:nvSpPr>
      <dsp:spPr>
        <a:xfrm rot="5400000">
          <a:off x="5415199" y="-524182"/>
          <a:ext cx="671497" cy="3654257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Pak Joni</a:t>
          </a:r>
        </a:p>
      </dsp:txBody>
      <dsp:txXfrm rot="-5400000">
        <a:off x="3923819" y="999978"/>
        <a:ext cx="3621477" cy="605937"/>
      </dsp:txXfrm>
    </dsp:sp>
    <dsp:sp modelId="{6660AFE9-263E-4E67-8B21-7703DD83B33E}">
      <dsp:nvSpPr>
        <dsp:cNvPr id="0" name=""/>
        <dsp:cNvSpPr/>
      </dsp:nvSpPr>
      <dsp:spPr>
        <a:xfrm>
          <a:off x="347030" y="883260"/>
          <a:ext cx="3525661" cy="839372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tx1"/>
              </a:solidFill>
            </a:rPr>
            <a:t>HAULING DTR</a:t>
          </a:r>
        </a:p>
      </dsp:txBody>
      <dsp:txXfrm>
        <a:off x="388005" y="924235"/>
        <a:ext cx="3443711" cy="757422"/>
      </dsp:txXfrm>
    </dsp:sp>
    <dsp:sp modelId="{15A6C878-F0F5-4E9C-9FD5-879347ABA894}">
      <dsp:nvSpPr>
        <dsp:cNvPr id="0" name=""/>
        <dsp:cNvSpPr/>
      </dsp:nvSpPr>
      <dsp:spPr>
        <a:xfrm rot="5400000">
          <a:off x="5415199" y="357158"/>
          <a:ext cx="671497" cy="3654257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Pak </a:t>
          </a:r>
          <a:r>
            <a:rPr lang="en-US" sz="2000" kern="1200" dirty="0" err="1"/>
            <a:t>Wuri</a:t>
          </a:r>
          <a:endParaRPr lang="en-US" sz="2000" kern="1200" dirty="0"/>
        </a:p>
      </dsp:txBody>
      <dsp:txXfrm rot="-5400000">
        <a:off x="3923819" y="1881318"/>
        <a:ext cx="3621477" cy="605937"/>
      </dsp:txXfrm>
    </dsp:sp>
    <dsp:sp modelId="{9B69C876-A5D7-46A1-BE16-24BA1B62C957}">
      <dsp:nvSpPr>
        <dsp:cNvPr id="0" name=""/>
        <dsp:cNvSpPr/>
      </dsp:nvSpPr>
      <dsp:spPr>
        <a:xfrm>
          <a:off x="347030" y="1764600"/>
          <a:ext cx="3525661" cy="839372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ROAD MAINTENANCE</a:t>
          </a:r>
        </a:p>
      </dsp:txBody>
      <dsp:txXfrm>
        <a:off x="388005" y="1805575"/>
        <a:ext cx="3443711" cy="757422"/>
      </dsp:txXfrm>
    </dsp:sp>
    <dsp:sp modelId="{ADA0B706-E0C3-4958-A0B2-ED2439A56C7C}">
      <dsp:nvSpPr>
        <dsp:cNvPr id="0" name=""/>
        <dsp:cNvSpPr/>
      </dsp:nvSpPr>
      <dsp:spPr>
        <a:xfrm rot="5400000">
          <a:off x="5415199" y="1238498"/>
          <a:ext cx="671497" cy="3654257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Pak Johan E./ Pak Asin</a:t>
          </a:r>
        </a:p>
      </dsp:txBody>
      <dsp:txXfrm rot="-5400000">
        <a:off x="3923819" y="2762658"/>
        <a:ext cx="3621477" cy="605937"/>
      </dsp:txXfrm>
    </dsp:sp>
    <dsp:sp modelId="{79A7EFB0-7366-48D9-928B-92DE0BBD9D7F}">
      <dsp:nvSpPr>
        <dsp:cNvPr id="0" name=""/>
        <dsp:cNvSpPr/>
      </dsp:nvSpPr>
      <dsp:spPr>
        <a:xfrm>
          <a:off x="347030" y="2645941"/>
          <a:ext cx="3525661" cy="839372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tx1"/>
              </a:solidFill>
            </a:rPr>
            <a:t>WORKSHOP WSR/WSM</a:t>
          </a:r>
        </a:p>
      </dsp:txBody>
      <dsp:txXfrm>
        <a:off x="388005" y="2686916"/>
        <a:ext cx="3443711" cy="757422"/>
      </dsp:txXfrm>
    </dsp:sp>
    <dsp:sp modelId="{59929061-0CF4-4169-8AB2-4B3D66525FE5}">
      <dsp:nvSpPr>
        <dsp:cNvPr id="0" name=""/>
        <dsp:cNvSpPr/>
      </dsp:nvSpPr>
      <dsp:spPr>
        <a:xfrm rot="5400000">
          <a:off x="5415199" y="2119839"/>
          <a:ext cx="671497" cy="3654257"/>
        </a:xfrm>
        <a:prstGeom prst="round2SameRect">
          <a:avLst/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Pak Ricky</a:t>
          </a:r>
        </a:p>
      </dsp:txBody>
      <dsp:txXfrm rot="-5400000">
        <a:off x="3923819" y="3643999"/>
        <a:ext cx="3621477" cy="605937"/>
      </dsp:txXfrm>
    </dsp:sp>
    <dsp:sp modelId="{DFF06BC9-B7EE-4005-B9DC-157D14CB1A58}">
      <dsp:nvSpPr>
        <dsp:cNvPr id="0" name=""/>
        <dsp:cNvSpPr/>
      </dsp:nvSpPr>
      <dsp:spPr>
        <a:xfrm>
          <a:off x="347030" y="3529201"/>
          <a:ext cx="3525661" cy="839372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tx1"/>
              </a:solidFill>
            </a:rPr>
            <a:t>WORKSHOP WSB</a:t>
          </a:r>
        </a:p>
      </dsp:txBody>
      <dsp:txXfrm>
        <a:off x="388005" y="3570176"/>
        <a:ext cx="3443711" cy="7574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31F372-370B-4988-8AD1-C6E67FF942EA}">
      <dsp:nvSpPr>
        <dsp:cNvPr id="0" name=""/>
        <dsp:cNvSpPr/>
      </dsp:nvSpPr>
      <dsp:spPr>
        <a:xfrm>
          <a:off x="0" y="31620"/>
          <a:ext cx="8128000" cy="1320268"/>
        </a:xfrm>
        <a:prstGeom prst="rect">
          <a:avLst/>
        </a:prstGeom>
        <a:solidFill>
          <a:srgbClr val="00B0F0"/>
        </a:solidFill>
        <a:ln w="57150">
          <a:noFill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</a:rPr>
            <a:t>PENCAPAIAN TARGET HAULING YANG DI TENTUKAN MANAGEMENT</a:t>
          </a:r>
        </a:p>
      </dsp:txBody>
      <dsp:txXfrm>
        <a:off x="0" y="31620"/>
        <a:ext cx="8128000" cy="1320268"/>
      </dsp:txXfrm>
    </dsp:sp>
    <dsp:sp modelId="{6A83F8E3-8061-45C3-9F70-B50D5B99D83D}">
      <dsp:nvSpPr>
        <dsp:cNvPr id="0" name=""/>
        <dsp:cNvSpPr/>
      </dsp:nvSpPr>
      <dsp:spPr>
        <a:xfrm>
          <a:off x="3968" y="1320268"/>
          <a:ext cx="2706687" cy="2772563"/>
        </a:xfrm>
        <a:prstGeom prst="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PEMBAHASAN KENDALA YANG ADA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>
                  <a:lumMod val="95000"/>
                  <a:lumOff val="5000"/>
                </a:schemeClr>
              </a:solidFill>
              <a:highlight>
                <a:srgbClr val="C0C0C0"/>
              </a:highlight>
            </a:rPr>
            <a:t>Discussion: ALL</a:t>
          </a:r>
        </a:p>
      </dsp:txBody>
      <dsp:txXfrm>
        <a:off x="3968" y="1320268"/>
        <a:ext cx="2706687" cy="2772563"/>
      </dsp:txXfrm>
    </dsp:sp>
    <dsp:sp modelId="{E4619E1A-E729-4171-B5A0-318530F87657}">
      <dsp:nvSpPr>
        <dsp:cNvPr id="0" name=""/>
        <dsp:cNvSpPr/>
      </dsp:nvSpPr>
      <dsp:spPr>
        <a:xfrm>
          <a:off x="2710656" y="1320268"/>
          <a:ext cx="2706687" cy="2772563"/>
        </a:xfrm>
        <a:prstGeom prst="rect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GROUP DISCUSSION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/>
              </a:solidFill>
              <a:highlight>
                <a:srgbClr val="C0C0C0"/>
              </a:highlight>
            </a:rPr>
            <a:t>(all)</a:t>
          </a:r>
        </a:p>
      </dsp:txBody>
      <dsp:txXfrm>
        <a:off x="2710656" y="1320268"/>
        <a:ext cx="2706687" cy="2772563"/>
      </dsp:txXfrm>
    </dsp:sp>
    <dsp:sp modelId="{24755035-60F2-4FA1-9A3E-D3CC25299EA3}">
      <dsp:nvSpPr>
        <dsp:cNvPr id="0" name=""/>
        <dsp:cNvSpPr/>
      </dsp:nvSpPr>
      <dsp:spPr>
        <a:xfrm>
          <a:off x="5417343" y="1320268"/>
          <a:ext cx="2706687" cy="2772563"/>
        </a:xfrm>
        <a:prstGeom prst="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PEMBAHASAN ACTION PLAN (SOLUSI)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1"/>
              </a:solidFill>
              <a:highlight>
                <a:srgbClr val="808080"/>
              </a:highlight>
            </a:rPr>
            <a:t>OWNER: JONI</a:t>
          </a:r>
          <a:endParaRPr lang="en-US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highlight>
              <a:srgbClr val="808080"/>
            </a:highlight>
          </a:endParaRPr>
        </a:p>
      </dsp:txBody>
      <dsp:txXfrm>
        <a:off x="5417343" y="1320268"/>
        <a:ext cx="2706687" cy="2772563"/>
      </dsp:txXfrm>
    </dsp:sp>
    <dsp:sp modelId="{383ADB86-8F17-4E76-8C33-280FAAC07137}">
      <dsp:nvSpPr>
        <dsp:cNvPr id="0" name=""/>
        <dsp:cNvSpPr/>
      </dsp:nvSpPr>
      <dsp:spPr>
        <a:xfrm>
          <a:off x="0" y="4092832"/>
          <a:ext cx="8128000" cy="308062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62ABE-B617-41DA-9EA9-1A9818713D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3B848F-D5E5-4DE3-B2F5-518401F252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C094E-DED1-4FD8-B0F2-0A3AB7378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B713-0EED-4741-B4F1-BA899A3DB50E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FD1EDC-4857-4F3D-85FA-F2B99B9DB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A8137-A8A3-49AA-AC81-82B0A4A78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478BD-FEF9-4326-B864-60C0D75ED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64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8FF82-D9C1-4E9E-93BA-8A3C7311A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31B58F-022E-4FA0-9DA5-3185308393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B8D2C-D0B8-47A1-A679-6A319169D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B713-0EED-4741-B4F1-BA899A3DB50E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935FE-8726-47D4-9A1A-BB33DCF58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F62494-790D-4BD4-A884-E97A0E492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478BD-FEF9-4326-B864-60C0D75ED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929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9039A9-A464-488C-83FE-F22B0E12BF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9E558E-7F3C-4E82-A12F-A44D2D0F59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71EF6D-C1C5-463B-87F4-65FF1C653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B713-0EED-4741-B4F1-BA899A3DB50E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08C488-B59B-4EB5-BA6B-0DF5E36B3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1BC0F2-6EFF-4879-94C4-2DB213CA4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478BD-FEF9-4326-B864-60C0D75ED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629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BBE64-63D5-4460-8196-D8F7E9BCF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D6CDF9-33B4-4539-BBC5-D27015263B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C7678-612D-4346-9696-907421DCE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B713-0EED-4741-B4F1-BA899A3DB50E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7C17A4-2474-4C23-AAA7-452ED0558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F37A51-0955-47D4-A25F-98FCB2613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478BD-FEF9-4326-B864-60C0D75ED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8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93796-19E6-4260-9F64-95122263E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702448-3C90-4E2A-8EC0-E042DA3254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88C278-9445-4DBB-9EE0-167B975C6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B713-0EED-4741-B4F1-BA899A3DB50E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D11EBD-C296-4FE6-9C8F-EAEEF5AA6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9D1E51-C560-429D-98A3-C6A2F6B58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478BD-FEF9-4326-B864-60C0D75ED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57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4C85D-5895-4410-AEDD-4462BA89B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3D6AE-776E-4647-8887-2C26C76103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59C2FA-28DC-45AB-8DED-BCDAE6B57B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672BDE-C600-4D72-8BB4-DF5DD2EDC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B713-0EED-4741-B4F1-BA899A3DB50E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BBB136-E66F-417D-90E1-32476C67D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1BA88C-7C71-47E5-AC95-88154008A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478BD-FEF9-4326-B864-60C0D75ED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358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DEDB6-5EA4-4AA7-809A-53D52A093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F86CE3-3723-4267-B6E9-B3BAA7E05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374449-CD32-4DFD-9D97-E73A31A98D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62DFF2-7ADC-4C5A-AC80-56EFAC97B4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B48F84-D7D1-40A4-93F1-0F39D4B6BD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55CCDC-8E0D-4D51-8919-F64FBF195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B713-0EED-4741-B4F1-BA899A3DB50E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4BDB46-0CE1-4A48-A1BD-76638831E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1BE93C-5058-4A63-A4E7-D6119875F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478BD-FEF9-4326-B864-60C0D75ED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66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3051B-A1D0-4FFB-B4D3-3D7765913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E2EAA6-8DC9-40F2-AA71-BFE85FE70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B713-0EED-4741-B4F1-BA899A3DB50E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B0C3AC-865E-4A7A-8F60-1B8632035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1AA1F7-DA4F-4809-B1F8-5FCC0689E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478BD-FEF9-4326-B864-60C0D75ED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73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FDBFCA-352B-423E-B0B6-32607A545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B713-0EED-4741-B4F1-BA899A3DB50E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E96B74-A082-4A8E-9465-5D27E9014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00A8D3-483B-4562-A3AE-D77433944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478BD-FEF9-4326-B864-60C0D75ED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93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B3861-C6E3-4B3F-8E27-27C9D07A9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56147D-BF69-4374-974E-7555C4D1AB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3030D5-0534-462F-8060-7AB2462ABB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C9C08A-2A63-4BFB-BC61-785158042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B713-0EED-4741-B4F1-BA899A3DB50E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53B4FB-94F2-4589-8CFF-B1B745779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5F8A5F-E0AA-4CBB-BD40-7A7D9939A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478BD-FEF9-4326-B864-60C0D75ED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019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724FB-9EB8-426F-996E-77D3A053B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EAEC46-9892-4F6D-AA7B-6795175A73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431A8A-5020-4FF8-B15F-2E4665489B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53D7D8-DCFC-4DD3-94F6-41DBDE376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3B713-0EED-4741-B4F1-BA899A3DB50E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F1097C-D8C1-42C3-8A88-F0301CAEC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ACB736-7F74-4737-BC36-9BFC60DAC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478BD-FEF9-4326-B864-60C0D75ED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72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0E3017-0775-46F3-A116-E1D1EA7F0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8A97E4-8906-4B83-A7FA-B11283E740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C2B29-BA6B-47CC-956F-8F4EF15A58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3B713-0EED-4741-B4F1-BA899A3DB50E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47583D-46C7-407F-AE7E-56EA1196FC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426F4-D1EA-4738-9F4C-A9A0FB9F69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478BD-FEF9-4326-B864-60C0D75EDA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297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Excel_Worksheet.xls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Excel_Worksheet1.xls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jpg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FC5EDE5-C2CB-4371-8338-7508E62A8507}"/>
              </a:ext>
            </a:extLst>
          </p:cNvPr>
          <p:cNvSpPr txBox="1">
            <a:spLocks/>
          </p:cNvSpPr>
          <p:nvPr/>
        </p:nvSpPr>
        <p:spPr>
          <a:xfrm>
            <a:off x="0" y="462152"/>
            <a:ext cx="12192000" cy="71722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latin typeface="Berlin Sans FB Demi" panose="020E0802020502020306" pitchFamily="34" charset="0"/>
              </a:rPr>
              <a:t>DISKUSI – PENCAPAIN TARGET HAULING</a:t>
            </a:r>
            <a:br>
              <a:rPr lang="en-US" sz="3600" b="1" dirty="0">
                <a:latin typeface="Berlin Sans FB Demi" panose="020E0802020502020306" pitchFamily="34" charset="0"/>
              </a:rPr>
            </a:br>
            <a:r>
              <a:rPr lang="en-US" sz="2000" b="1" u="sng" dirty="0">
                <a:solidFill>
                  <a:srgbClr val="FF0000"/>
                </a:solidFill>
                <a:latin typeface="Berlin Sans FB Demi" panose="020E0802020502020306" pitchFamily="34" charset="0"/>
              </a:rPr>
              <a:t>MARET 29 2022</a:t>
            </a:r>
            <a:endParaRPr lang="en-US" sz="3600" b="1" u="sng" dirty="0">
              <a:solidFill>
                <a:srgbClr val="FF0000"/>
              </a:solidFill>
              <a:latin typeface="Berlin Sans FB Demi" panose="020E0802020502020306" pitchFamily="34" charset="0"/>
            </a:endParaRP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5F8F078D-6A6D-4163-B685-682CB14044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3540033"/>
              </p:ext>
            </p:extLst>
          </p:nvPr>
        </p:nvGraphicFramePr>
        <p:xfrm>
          <a:off x="324963" y="1840793"/>
          <a:ext cx="7949790" cy="43685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EC3514A-431B-499D-83F8-157675DC5EF4}"/>
              </a:ext>
            </a:extLst>
          </p:cNvPr>
          <p:cNvSpPr/>
          <p:nvPr/>
        </p:nvSpPr>
        <p:spPr>
          <a:xfrm>
            <a:off x="0" y="1328631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C242A1-9716-4E15-91BE-170AF80D2476}"/>
              </a:ext>
            </a:extLst>
          </p:cNvPr>
          <p:cNvSpPr txBox="1"/>
          <p:nvPr/>
        </p:nvSpPr>
        <p:spPr>
          <a:xfrm>
            <a:off x="4628038" y="1523603"/>
            <a:ext cx="2264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Participant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B2F59A-3D9A-4DD3-8497-8B1780D480CC}"/>
              </a:ext>
            </a:extLst>
          </p:cNvPr>
          <p:cNvSpPr txBox="1"/>
          <p:nvPr/>
        </p:nvSpPr>
        <p:spPr>
          <a:xfrm>
            <a:off x="8372723" y="1952833"/>
            <a:ext cx="3231448" cy="3970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endParaRPr lang="en-US" b="1" dirty="0"/>
          </a:p>
          <a:p>
            <a:pPr algn="ctr"/>
            <a:r>
              <a:rPr lang="en-US" b="1" dirty="0"/>
              <a:t>Omar Kadri (Mediator)</a:t>
            </a:r>
          </a:p>
          <a:p>
            <a:pPr algn="ctr"/>
            <a:r>
              <a:rPr lang="en-US" b="1" dirty="0"/>
              <a:t>Andre </a:t>
            </a:r>
            <a:r>
              <a:rPr lang="en-US" b="1" dirty="0" err="1"/>
              <a:t>Barus</a:t>
            </a:r>
            <a:endParaRPr lang="en-US" b="1" dirty="0"/>
          </a:p>
          <a:p>
            <a:pPr algn="ctr"/>
            <a:r>
              <a:rPr lang="en-US" b="1" dirty="0"/>
              <a:t>Ping </a:t>
            </a:r>
            <a:r>
              <a:rPr lang="en-US" b="1" dirty="0" err="1"/>
              <a:t>Ping</a:t>
            </a:r>
            <a:endParaRPr lang="en-US" b="1" dirty="0"/>
          </a:p>
          <a:p>
            <a:pPr algn="ctr"/>
            <a:r>
              <a:rPr lang="en-US" b="1" dirty="0"/>
              <a:t>ZOOM: BO – </a:t>
            </a:r>
            <a:r>
              <a:rPr lang="en-US" b="1" dirty="0" err="1"/>
              <a:t>Ciasih</a:t>
            </a:r>
            <a:r>
              <a:rPr lang="en-US" b="1" dirty="0"/>
              <a:t> - Vivi</a:t>
            </a:r>
          </a:p>
          <a:p>
            <a:pPr algn="ctr"/>
            <a:endParaRPr lang="en-US" b="1" dirty="0"/>
          </a:p>
          <a:p>
            <a:pPr algn="ctr"/>
            <a:r>
              <a:rPr lang="en-US" b="1" dirty="0"/>
              <a:t>________________________</a:t>
            </a:r>
          </a:p>
          <a:p>
            <a:pPr algn="ctr"/>
            <a:endParaRPr lang="en-US" b="1" dirty="0"/>
          </a:p>
          <a:p>
            <a:pPr algn="ctr"/>
            <a:r>
              <a:rPr lang="en-US" b="1" dirty="0"/>
              <a:t>Location:</a:t>
            </a:r>
          </a:p>
          <a:p>
            <a:pPr algn="ctr"/>
            <a:r>
              <a:rPr lang="en-US" b="1" dirty="0" err="1"/>
              <a:t>Rimau</a:t>
            </a:r>
            <a:r>
              <a:rPr lang="en-US" b="1" dirty="0"/>
              <a:t> Site (TAMBANG)</a:t>
            </a:r>
          </a:p>
          <a:p>
            <a:pPr algn="ctr"/>
            <a:r>
              <a:rPr lang="en-US" b="1" dirty="0"/>
              <a:t>BO MESS</a:t>
            </a:r>
          </a:p>
          <a:p>
            <a:pPr algn="ctr"/>
            <a:r>
              <a:rPr lang="en-US" b="1" dirty="0" err="1"/>
              <a:t>Maret</a:t>
            </a:r>
            <a:r>
              <a:rPr lang="en-US" b="1" dirty="0"/>
              <a:t> 18 2022</a:t>
            </a:r>
          </a:p>
          <a:p>
            <a:pPr algn="ctr"/>
            <a:r>
              <a:rPr lang="en-US" b="1" dirty="0"/>
              <a:t>2:00 – 6:00 PM</a:t>
            </a:r>
          </a:p>
          <a:p>
            <a:pPr algn="ctr"/>
            <a:endParaRPr lang="en-US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3BFF30-1658-4E2E-ABB5-09B7A40A943D}"/>
              </a:ext>
            </a:extLst>
          </p:cNvPr>
          <p:cNvSpPr txBox="1"/>
          <p:nvPr/>
        </p:nvSpPr>
        <p:spPr>
          <a:xfrm>
            <a:off x="9080295" y="1523603"/>
            <a:ext cx="2264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Participant</a:t>
            </a:r>
          </a:p>
        </p:txBody>
      </p:sp>
    </p:spTree>
    <p:extLst>
      <p:ext uri="{BB962C8B-B14F-4D97-AF65-F5344CB8AC3E}">
        <p14:creationId xmlns:p14="http://schemas.microsoft.com/office/powerpoint/2010/main" val="4180786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9A98ACC-F3C8-4472-B2F5-7CC97D1AA243}"/>
              </a:ext>
            </a:extLst>
          </p:cNvPr>
          <p:cNvSpPr/>
          <p:nvPr/>
        </p:nvSpPr>
        <p:spPr>
          <a:xfrm>
            <a:off x="0" y="1328631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1E173FD-BA86-4B53-8670-46DD07528EA3}"/>
              </a:ext>
            </a:extLst>
          </p:cNvPr>
          <p:cNvSpPr txBox="1">
            <a:spLocks/>
          </p:cNvSpPr>
          <p:nvPr/>
        </p:nvSpPr>
        <p:spPr>
          <a:xfrm>
            <a:off x="0" y="455530"/>
            <a:ext cx="12192000" cy="64717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2800" b="1" dirty="0">
                <a:latin typeface="Berlin Sans FB Demi" panose="020E0802020502020306" pitchFamily="34" charset="0"/>
              </a:rPr>
              <a:t>OBJEKTIF PERTEMUAN</a:t>
            </a:r>
          </a:p>
          <a:p>
            <a:pPr algn="ctr"/>
            <a:r>
              <a:rPr lang="en-US" sz="7200" b="1" u="sng" dirty="0">
                <a:solidFill>
                  <a:srgbClr val="FF0000"/>
                </a:solidFill>
                <a:latin typeface="Berlin Sans FB Demi" panose="020E0802020502020306" pitchFamily="34" charset="0"/>
              </a:rPr>
              <a:t>MARET 29 2021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DCEFD66-3DC8-43C2-A314-CE61E75B31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6852331"/>
              </p:ext>
            </p:extLst>
          </p:nvPr>
        </p:nvGraphicFramePr>
        <p:xfrm>
          <a:off x="2032000" y="1783158"/>
          <a:ext cx="8128000" cy="4400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A close-up of a bug&#10;&#10;Description automatically generated with medium confidence">
            <a:extLst>
              <a:ext uri="{FF2B5EF4-FFF2-40B4-BE49-F238E27FC236}">
                <a16:creationId xmlns:a16="http://schemas.microsoft.com/office/drawing/2014/main" id="{74F37330-04BB-4B7B-84CA-9527E37D33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53" y="310416"/>
            <a:ext cx="969284" cy="792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380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63F0E8C-17E7-4278-A4F5-191E20FB0BB8}"/>
              </a:ext>
            </a:extLst>
          </p:cNvPr>
          <p:cNvSpPr/>
          <p:nvPr/>
        </p:nvSpPr>
        <p:spPr>
          <a:xfrm>
            <a:off x="0" y="1328631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0D543B9-F1AB-41CA-AB9A-2EF850AAA521}"/>
              </a:ext>
            </a:extLst>
          </p:cNvPr>
          <p:cNvSpPr txBox="1">
            <a:spLocks/>
          </p:cNvSpPr>
          <p:nvPr/>
        </p:nvSpPr>
        <p:spPr>
          <a:xfrm>
            <a:off x="0" y="455530"/>
            <a:ext cx="12192000" cy="64717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2800" b="1" dirty="0">
                <a:latin typeface="Berlin Sans FB Demi" panose="020E0802020502020306" pitchFamily="34" charset="0"/>
              </a:rPr>
              <a:t>TARGET HAULING TAHUN 2022</a:t>
            </a:r>
          </a:p>
          <a:p>
            <a:pPr algn="ctr"/>
            <a:r>
              <a:rPr lang="en-US" sz="7200" b="1" u="sng" dirty="0">
                <a:solidFill>
                  <a:srgbClr val="FF0000"/>
                </a:solidFill>
                <a:latin typeface="Berlin Sans FB Demi" panose="020E0802020502020306" pitchFamily="34" charset="0"/>
              </a:rPr>
              <a:t>7 BULAN KEDEPAN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B7E752-C1DA-446B-AD66-DB3989133D00}"/>
              </a:ext>
            </a:extLst>
          </p:cNvPr>
          <p:cNvSpPr txBox="1"/>
          <p:nvPr/>
        </p:nvSpPr>
        <p:spPr>
          <a:xfrm>
            <a:off x="1359666" y="5346213"/>
            <a:ext cx="42672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CATATAN</a:t>
            </a:r>
            <a:r>
              <a:rPr lang="en-US" dirty="0"/>
              <a:t>:</a:t>
            </a:r>
          </a:p>
          <a:p>
            <a:r>
              <a:rPr lang="en-US" sz="1400" b="1" dirty="0"/>
              <a:t>Detail target per </a:t>
            </a:r>
            <a:r>
              <a:rPr lang="en-US" sz="1400" b="1" dirty="0" err="1"/>
              <a:t>tambang</a:t>
            </a:r>
            <a:r>
              <a:rPr lang="en-US" sz="1400" b="1" dirty="0"/>
              <a:t> </a:t>
            </a:r>
            <a:r>
              <a:rPr lang="en-US" sz="1400" b="1" dirty="0" err="1"/>
              <a:t>akan</a:t>
            </a:r>
            <a:r>
              <a:rPr lang="en-US" sz="1400" b="1" dirty="0"/>
              <a:t> </a:t>
            </a:r>
            <a:r>
              <a:rPr lang="en-US" sz="1400" b="1" dirty="0" err="1"/>
              <a:t>ditentukan</a:t>
            </a:r>
            <a:r>
              <a:rPr lang="en-US" sz="1400" b="1" dirty="0"/>
              <a:t> </a:t>
            </a:r>
            <a:r>
              <a:rPr lang="en-US" sz="1400" b="1" dirty="0" err="1"/>
              <a:t>secepat</a:t>
            </a:r>
            <a:r>
              <a:rPr lang="en-US" sz="1400" b="1" dirty="0"/>
              <a:t> </a:t>
            </a:r>
            <a:r>
              <a:rPr lang="en-US" sz="1400" b="1" dirty="0" err="1"/>
              <a:t>nya</a:t>
            </a:r>
            <a:endParaRPr lang="en-US" sz="1400" b="1" dirty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A1C99762-ADDB-4C6E-87A8-D23574F403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955484"/>
              </p:ext>
            </p:extLst>
          </p:nvPr>
        </p:nvGraphicFramePr>
        <p:xfrm>
          <a:off x="1359666" y="1794847"/>
          <a:ext cx="9472668" cy="3410169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</a:tblPr>
              <a:tblGrid>
                <a:gridCol w="1136721">
                  <a:extLst>
                    <a:ext uri="{9D8B030D-6E8A-4147-A177-3AD203B41FA5}">
                      <a16:colId xmlns:a16="http://schemas.microsoft.com/office/drawing/2014/main" val="724267316"/>
                    </a:ext>
                  </a:extLst>
                </a:gridCol>
                <a:gridCol w="686768">
                  <a:extLst>
                    <a:ext uri="{9D8B030D-6E8A-4147-A177-3AD203B41FA5}">
                      <a16:colId xmlns:a16="http://schemas.microsoft.com/office/drawing/2014/main" val="72723944"/>
                    </a:ext>
                  </a:extLst>
                </a:gridCol>
                <a:gridCol w="686768">
                  <a:extLst>
                    <a:ext uri="{9D8B030D-6E8A-4147-A177-3AD203B41FA5}">
                      <a16:colId xmlns:a16="http://schemas.microsoft.com/office/drawing/2014/main" val="3765088440"/>
                    </a:ext>
                  </a:extLst>
                </a:gridCol>
                <a:gridCol w="686768">
                  <a:extLst>
                    <a:ext uri="{9D8B030D-6E8A-4147-A177-3AD203B41FA5}">
                      <a16:colId xmlns:a16="http://schemas.microsoft.com/office/drawing/2014/main" val="3025848752"/>
                    </a:ext>
                  </a:extLst>
                </a:gridCol>
                <a:gridCol w="686768">
                  <a:extLst>
                    <a:ext uri="{9D8B030D-6E8A-4147-A177-3AD203B41FA5}">
                      <a16:colId xmlns:a16="http://schemas.microsoft.com/office/drawing/2014/main" val="3367810721"/>
                    </a:ext>
                  </a:extLst>
                </a:gridCol>
                <a:gridCol w="686768">
                  <a:extLst>
                    <a:ext uri="{9D8B030D-6E8A-4147-A177-3AD203B41FA5}">
                      <a16:colId xmlns:a16="http://schemas.microsoft.com/office/drawing/2014/main" val="2152773251"/>
                    </a:ext>
                  </a:extLst>
                </a:gridCol>
                <a:gridCol w="686768">
                  <a:extLst>
                    <a:ext uri="{9D8B030D-6E8A-4147-A177-3AD203B41FA5}">
                      <a16:colId xmlns:a16="http://schemas.microsoft.com/office/drawing/2014/main" val="3549827129"/>
                    </a:ext>
                  </a:extLst>
                </a:gridCol>
                <a:gridCol w="686768">
                  <a:extLst>
                    <a:ext uri="{9D8B030D-6E8A-4147-A177-3AD203B41FA5}">
                      <a16:colId xmlns:a16="http://schemas.microsoft.com/office/drawing/2014/main" val="327317524"/>
                    </a:ext>
                  </a:extLst>
                </a:gridCol>
                <a:gridCol w="686768">
                  <a:extLst>
                    <a:ext uri="{9D8B030D-6E8A-4147-A177-3AD203B41FA5}">
                      <a16:colId xmlns:a16="http://schemas.microsoft.com/office/drawing/2014/main" val="3071927781"/>
                    </a:ext>
                  </a:extLst>
                </a:gridCol>
                <a:gridCol w="1491947">
                  <a:extLst>
                    <a:ext uri="{9D8B030D-6E8A-4147-A177-3AD203B41FA5}">
                      <a16:colId xmlns:a16="http://schemas.microsoft.com/office/drawing/2014/main" val="3096673196"/>
                    </a:ext>
                  </a:extLst>
                </a:gridCol>
                <a:gridCol w="1349856">
                  <a:extLst>
                    <a:ext uri="{9D8B030D-6E8A-4147-A177-3AD203B41FA5}">
                      <a16:colId xmlns:a16="http://schemas.microsoft.com/office/drawing/2014/main" val="477676203"/>
                    </a:ext>
                  </a:extLst>
                </a:gridCol>
              </a:tblGrid>
              <a:tr h="10230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BULAN</a:t>
                      </a:r>
                    </a:p>
                  </a:txBody>
                  <a:tcPr marL="14209" marR="14209" marT="142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SEM</a:t>
                      </a:r>
                    </a:p>
                  </a:txBody>
                  <a:tcPr marL="14209" marR="14209" marT="142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JJS</a:t>
                      </a:r>
                    </a:p>
                  </a:txBody>
                  <a:tcPr marL="14209" marR="14209" marT="142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</a:t>
                      </a:r>
                    </a:p>
                  </a:txBody>
                  <a:tcPr marL="14209" marR="14209" marT="142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RTP</a:t>
                      </a:r>
                    </a:p>
                  </a:txBody>
                  <a:tcPr marL="14209" marR="14209" marT="142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RBT</a:t>
                      </a:r>
                    </a:p>
                  </a:txBody>
                  <a:tcPr marL="14209" marR="14209" marT="142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TEI</a:t>
                      </a:r>
                    </a:p>
                  </a:txBody>
                  <a:tcPr marL="14209" marR="14209" marT="142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GRI</a:t>
                      </a:r>
                    </a:p>
                  </a:txBody>
                  <a:tcPr marL="14209" marR="14209" marT="142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TDM</a:t>
                      </a:r>
                    </a:p>
                  </a:txBody>
                  <a:tcPr marL="14209" marR="14209" marT="142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TARGET BULANAN (ton)</a:t>
                      </a:r>
                    </a:p>
                  </a:txBody>
                  <a:tcPr marL="14209" marR="14209" marT="142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RIT PER HARI</a:t>
                      </a:r>
                    </a:p>
                  </a:txBody>
                  <a:tcPr marL="14209" marR="14209" marT="1420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1362475"/>
                  </a:ext>
                </a:extLst>
              </a:tr>
              <a:tr h="3410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MARET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 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180000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881336"/>
                  </a:ext>
                </a:extLst>
              </a:tr>
              <a:tr h="3410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200,000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245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9846937"/>
                  </a:ext>
                </a:extLst>
              </a:tr>
              <a:tr h="3410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MEI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225,000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275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6437553"/>
                  </a:ext>
                </a:extLst>
              </a:tr>
              <a:tr h="3410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JUNI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250,000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315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9849399"/>
                  </a:ext>
                </a:extLst>
              </a:tr>
              <a:tr h="3410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JULI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300,000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366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2603117"/>
                  </a:ext>
                </a:extLst>
              </a:tr>
              <a:tr h="3410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300,000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366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135190"/>
                  </a:ext>
                </a:extLst>
              </a:tr>
              <a:tr h="3410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X 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300,000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366</a:t>
                      </a:r>
                    </a:p>
                  </a:txBody>
                  <a:tcPr marL="14209" marR="14209" marT="142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238861"/>
                  </a:ext>
                </a:extLst>
              </a:tr>
            </a:tbl>
          </a:graphicData>
        </a:graphic>
      </p:graphicFrame>
      <p:pic>
        <p:nvPicPr>
          <p:cNvPr id="8" name="Picture 7" descr="A close-up of a bug&#10;&#10;Description automatically generated with medium confidence">
            <a:extLst>
              <a:ext uri="{FF2B5EF4-FFF2-40B4-BE49-F238E27FC236}">
                <a16:creationId xmlns:a16="http://schemas.microsoft.com/office/drawing/2014/main" id="{401660E6-26A0-4CB8-9BD0-1B500D6461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53" y="310416"/>
            <a:ext cx="969284" cy="792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679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CAB2DB4-3B2F-49ED-AB93-DD946D4EE2E8}"/>
              </a:ext>
            </a:extLst>
          </p:cNvPr>
          <p:cNvSpPr/>
          <p:nvPr/>
        </p:nvSpPr>
        <p:spPr>
          <a:xfrm>
            <a:off x="0" y="1328631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D675DC6-66F2-427D-877F-B0201C7E4FE8}"/>
              </a:ext>
            </a:extLst>
          </p:cNvPr>
          <p:cNvSpPr txBox="1">
            <a:spLocks/>
          </p:cNvSpPr>
          <p:nvPr/>
        </p:nvSpPr>
        <p:spPr>
          <a:xfrm>
            <a:off x="0" y="475194"/>
            <a:ext cx="12192000" cy="64717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2800" b="1" dirty="0">
                <a:latin typeface="Berlin Sans FB Demi" panose="020E0802020502020306" pitchFamily="34" charset="0"/>
              </a:rPr>
              <a:t>KEMAMPUAN DT HAULING</a:t>
            </a:r>
          </a:p>
          <a:p>
            <a:pPr algn="ctr"/>
            <a:r>
              <a:rPr lang="en-US" sz="7200" b="1" u="sng" dirty="0">
                <a:solidFill>
                  <a:srgbClr val="FF0000"/>
                </a:solidFill>
                <a:latin typeface="Berlin Sans FB Demi" panose="020E0802020502020306" pitchFamily="34" charset="0"/>
              </a:rPr>
              <a:t>(KENDARAAN YANG ADA SEKARANG)</a:t>
            </a:r>
          </a:p>
        </p:txBody>
      </p:sp>
      <p:pic>
        <p:nvPicPr>
          <p:cNvPr id="19" name="Picture 18" descr="A close-up of a bug&#10;&#10;Description automatically generated with medium confidence">
            <a:extLst>
              <a:ext uri="{FF2B5EF4-FFF2-40B4-BE49-F238E27FC236}">
                <a16:creationId xmlns:a16="http://schemas.microsoft.com/office/drawing/2014/main" id="{BAE4DB61-7B0D-44D7-9576-A4B6DCBCAA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53" y="310416"/>
            <a:ext cx="969284" cy="792284"/>
          </a:xfrm>
          <a:prstGeom prst="rect">
            <a:avLst/>
          </a:prstGeom>
        </p:spPr>
      </p:pic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AECC25C9-2BF6-4E61-8056-D08B44C047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8538040"/>
              </p:ext>
            </p:extLst>
          </p:nvPr>
        </p:nvGraphicFramePr>
        <p:xfrm>
          <a:off x="2106612" y="1828902"/>
          <a:ext cx="7978775" cy="422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Worksheet" r:id="rId4" imgW="7978246" imgH="4221276" progId="Excel.Sheet.12">
                  <p:embed/>
                </p:oleObj>
              </mc:Choice>
              <mc:Fallback>
                <p:oleObj name="Worksheet" r:id="rId4" imgW="7978246" imgH="422127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06612" y="1828902"/>
                        <a:ext cx="7978775" cy="4221163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571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Wave 10">
            <a:extLst>
              <a:ext uri="{FF2B5EF4-FFF2-40B4-BE49-F238E27FC236}">
                <a16:creationId xmlns:a16="http://schemas.microsoft.com/office/drawing/2014/main" id="{1A26426A-9943-4DB7-85A9-2209BFDF94CE}"/>
              </a:ext>
            </a:extLst>
          </p:cNvPr>
          <p:cNvSpPr/>
          <p:nvPr/>
        </p:nvSpPr>
        <p:spPr>
          <a:xfrm rot="19602736">
            <a:off x="366043" y="1700309"/>
            <a:ext cx="2379406" cy="914400"/>
          </a:xfrm>
          <a:prstGeom prst="wave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Berlin Sans FB Demi" panose="020E0802020502020306" pitchFamily="34" charset="0"/>
                <a:cs typeface="DokChampa" panose="020B0502040204020203" pitchFamily="34" charset="-34"/>
              </a:rPr>
              <a:t>REVISI</a:t>
            </a:r>
          </a:p>
        </p:txBody>
      </p:sp>
    </p:spTree>
    <p:extLst>
      <p:ext uri="{BB962C8B-B14F-4D97-AF65-F5344CB8AC3E}">
        <p14:creationId xmlns:p14="http://schemas.microsoft.com/office/powerpoint/2010/main" val="3166246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close-up of a bug&#10;&#10;Description automatically generated with medium confidence">
            <a:extLst>
              <a:ext uri="{FF2B5EF4-FFF2-40B4-BE49-F238E27FC236}">
                <a16:creationId xmlns:a16="http://schemas.microsoft.com/office/drawing/2014/main" id="{BD445604-D4E0-4E28-85F3-D45C5235CA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53" y="310416"/>
            <a:ext cx="969284" cy="792284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7592C67-5A35-477F-A9EE-C02135DF42B3}"/>
              </a:ext>
            </a:extLst>
          </p:cNvPr>
          <p:cNvSpPr/>
          <p:nvPr/>
        </p:nvSpPr>
        <p:spPr>
          <a:xfrm>
            <a:off x="0" y="1328631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Wave 6">
            <a:extLst>
              <a:ext uri="{FF2B5EF4-FFF2-40B4-BE49-F238E27FC236}">
                <a16:creationId xmlns:a16="http://schemas.microsoft.com/office/drawing/2014/main" id="{C2AECB42-96DB-492B-9949-49D79880EE53}"/>
              </a:ext>
            </a:extLst>
          </p:cNvPr>
          <p:cNvSpPr/>
          <p:nvPr/>
        </p:nvSpPr>
        <p:spPr>
          <a:xfrm rot="19602736">
            <a:off x="602018" y="1042897"/>
            <a:ext cx="2379406" cy="914400"/>
          </a:xfrm>
          <a:prstGeom prst="wave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Berlin Sans FB Demi" panose="020E0802020502020306" pitchFamily="34" charset="0"/>
                <a:cs typeface="DokChampa" panose="020B0502040204020203" pitchFamily="34" charset="-34"/>
              </a:rPr>
              <a:t>SIMULASI - B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5B13BCB-2417-46A1-97D4-0D4D374C8254}"/>
              </a:ext>
            </a:extLst>
          </p:cNvPr>
          <p:cNvSpPr txBox="1">
            <a:spLocks/>
          </p:cNvSpPr>
          <p:nvPr/>
        </p:nvSpPr>
        <p:spPr>
          <a:xfrm>
            <a:off x="0" y="475194"/>
            <a:ext cx="12192000" cy="64717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2800" b="1" dirty="0">
                <a:latin typeface="Berlin Sans FB Demi" panose="020E0802020502020306" pitchFamily="34" charset="0"/>
              </a:rPr>
              <a:t>PENAMBAHAN KENDARAAN</a:t>
            </a:r>
          </a:p>
          <a:p>
            <a:pPr algn="ctr"/>
            <a:r>
              <a:rPr lang="en-US" sz="7200" b="1" u="sng" dirty="0">
                <a:solidFill>
                  <a:srgbClr val="FF0000"/>
                </a:solidFill>
                <a:latin typeface="Berlin Sans FB Demi" panose="020E0802020502020306" pitchFamily="34" charset="0"/>
              </a:rPr>
              <a:t>(MEMAKAI RITASE DAN TONASE AWAL)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6A8E698E-2515-4B72-B7F5-56A213C481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6845320"/>
              </p:ext>
            </p:extLst>
          </p:nvPr>
        </p:nvGraphicFramePr>
        <p:xfrm>
          <a:off x="1791721" y="1820664"/>
          <a:ext cx="8434789" cy="4338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name="Worksheet" r:id="rId4" imgW="5379649" imgH="2766249" progId="Excel.Sheet.12">
                  <p:embed/>
                </p:oleObj>
              </mc:Choice>
              <mc:Fallback>
                <p:oleObj name="Worksheet" r:id="rId4" imgW="5379649" imgH="2766249" progId="Excel.Sheet.12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6A8E698E-2515-4B72-B7F5-56A213C4817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91721" y="1820664"/>
                        <a:ext cx="8434789" cy="4338106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571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9826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38D335D-3F46-4D09-ADAE-B1C4DB14D46A}"/>
              </a:ext>
            </a:extLst>
          </p:cNvPr>
          <p:cNvSpPr/>
          <p:nvPr/>
        </p:nvSpPr>
        <p:spPr>
          <a:xfrm>
            <a:off x="0" y="1328631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BDE63AD-39CE-4ADF-B59F-3CB39C3CC658}"/>
              </a:ext>
            </a:extLst>
          </p:cNvPr>
          <p:cNvSpPr txBox="1">
            <a:spLocks/>
          </p:cNvSpPr>
          <p:nvPr/>
        </p:nvSpPr>
        <p:spPr>
          <a:xfrm>
            <a:off x="0" y="475194"/>
            <a:ext cx="12192000" cy="64717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2800" b="1" dirty="0">
                <a:latin typeface="Berlin Sans FB Demi" panose="020E0802020502020306" pitchFamily="34" charset="0"/>
              </a:rPr>
              <a:t>PENAMBAHAN 1 (SATU) DT BARU</a:t>
            </a:r>
          </a:p>
          <a:p>
            <a:pPr algn="ctr"/>
            <a:r>
              <a:rPr lang="en-US" sz="7200" b="1" u="sng" dirty="0">
                <a:solidFill>
                  <a:srgbClr val="FF0000"/>
                </a:solidFill>
                <a:latin typeface="Berlin Sans FB Demi" panose="020E0802020502020306" pitchFamily="34" charset="0"/>
              </a:rPr>
              <a:t>(ESTIMASI TOTAL ANGKUT PER BULAN)</a:t>
            </a:r>
          </a:p>
        </p:txBody>
      </p:sp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C16E11B1-80F3-4B90-8EE6-EB53527742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2777248"/>
              </p:ext>
            </p:extLst>
          </p:nvPr>
        </p:nvGraphicFramePr>
        <p:xfrm>
          <a:off x="2029106" y="1845859"/>
          <a:ext cx="8133787" cy="4546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6" name="Worksheet" r:id="rId3" imgW="6652154" imgH="3718591" progId="Excel.Sheet.12">
                  <p:embed/>
                </p:oleObj>
              </mc:Choice>
              <mc:Fallback>
                <p:oleObj name="Worksheet" r:id="rId3" imgW="6652154" imgH="3718591" progId="Excel.Sheet.12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C16E11B1-80F3-4B90-8EE6-EB53527742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29106" y="1845859"/>
                        <a:ext cx="8133787" cy="4546379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571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26" descr="A close-up of a bug&#10;&#10;Description automatically generated with medium confidence">
            <a:extLst>
              <a:ext uri="{FF2B5EF4-FFF2-40B4-BE49-F238E27FC236}">
                <a16:creationId xmlns:a16="http://schemas.microsoft.com/office/drawing/2014/main" id="{11F4829E-C582-4E6F-8E4E-D6EE1CCE0E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53" y="310416"/>
            <a:ext cx="969284" cy="792284"/>
          </a:xfrm>
          <a:prstGeom prst="rect">
            <a:avLst/>
          </a:prstGeom>
        </p:spPr>
      </p:pic>
      <p:sp>
        <p:nvSpPr>
          <p:cNvPr id="6" name="Wave 5">
            <a:extLst>
              <a:ext uri="{FF2B5EF4-FFF2-40B4-BE49-F238E27FC236}">
                <a16:creationId xmlns:a16="http://schemas.microsoft.com/office/drawing/2014/main" id="{8F6ED32D-95A6-45DE-B9DB-1C1C30CFACBE}"/>
              </a:ext>
            </a:extLst>
          </p:cNvPr>
          <p:cNvSpPr/>
          <p:nvPr/>
        </p:nvSpPr>
        <p:spPr>
          <a:xfrm rot="19602736">
            <a:off x="366043" y="1700309"/>
            <a:ext cx="2379406" cy="914400"/>
          </a:xfrm>
          <a:prstGeom prst="wave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Berlin Sans FB Demi" panose="020E0802020502020306" pitchFamily="34" charset="0"/>
                <a:cs typeface="DokChampa" panose="020B0502040204020203" pitchFamily="34" charset="-34"/>
              </a:rPr>
              <a:t>ASUMSI</a:t>
            </a:r>
          </a:p>
        </p:txBody>
      </p:sp>
    </p:spTree>
    <p:extLst>
      <p:ext uri="{BB962C8B-B14F-4D97-AF65-F5344CB8AC3E}">
        <p14:creationId xmlns:p14="http://schemas.microsoft.com/office/powerpoint/2010/main" val="3875553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21B6599-6495-4D2F-93B2-EC375F2F3B81}"/>
              </a:ext>
            </a:extLst>
          </p:cNvPr>
          <p:cNvSpPr/>
          <p:nvPr/>
        </p:nvSpPr>
        <p:spPr>
          <a:xfrm>
            <a:off x="0" y="1328631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DADC5F7-C7F4-4222-9614-C13BFA1A8FAC}"/>
              </a:ext>
            </a:extLst>
          </p:cNvPr>
          <p:cNvSpPr txBox="1">
            <a:spLocks/>
          </p:cNvSpPr>
          <p:nvPr/>
        </p:nvSpPr>
        <p:spPr>
          <a:xfrm>
            <a:off x="0" y="455530"/>
            <a:ext cx="12192000" cy="64717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2800" b="1" dirty="0">
                <a:latin typeface="Berlin Sans FB Demi" panose="020E0802020502020306" pitchFamily="34" charset="0"/>
              </a:rPr>
              <a:t>ACTION PLAN – PENCAPAIAN TARGET</a:t>
            </a:r>
          </a:p>
          <a:p>
            <a:pPr algn="ctr"/>
            <a:r>
              <a:rPr lang="en-US" sz="7200" b="1" u="sng" dirty="0">
                <a:solidFill>
                  <a:srgbClr val="FF0000"/>
                </a:solidFill>
                <a:latin typeface="Berlin Sans FB Demi" panose="020E0802020502020306" pitchFamily="34" charset="0"/>
              </a:rPr>
              <a:t>APRIL – SEPT 2022</a:t>
            </a:r>
          </a:p>
        </p:txBody>
      </p:sp>
      <p:pic>
        <p:nvPicPr>
          <p:cNvPr id="4" name="Picture 3" descr="A close-up of a bug&#10;&#10;Description automatically generated with medium confidence">
            <a:extLst>
              <a:ext uri="{FF2B5EF4-FFF2-40B4-BE49-F238E27FC236}">
                <a16:creationId xmlns:a16="http://schemas.microsoft.com/office/drawing/2014/main" id="{94F482D9-E7E2-4088-A78A-F427B4C341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53" y="310416"/>
            <a:ext cx="969284" cy="792284"/>
          </a:xfrm>
          <a:prstGeom prst="rect">
            <a:avLst/>
          </a:prstGeom>
        </p:spPr>
      </p:pic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33F8F7E-696E-4FC0-B301-FF7D247148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147405"/>
              </p:ext>
            </p:extLst>
          </p:nvPr>
        </p:nvGraphicFramePr>
        <p:xfrm>
          <a:off x="1077686" y="2435575"/>
          <a:ext cx="10036625" cy="27758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8498">
                  <a:extLst>
                    <a:ext uri="{9D8B030D-6E8A-4147-A177-3AD203B41FA5}">
                      <a16:colId xmlns:a16="http://schemas.microsoft.com/office/drawing/2014/main" val="4276182727"/>
                    </a:ext>
                  </a:extLst>
                </a:gridCol>
                <a:gridCol w="1608492">
                  <a:extLst>
                    <a:ext uri="{9D8B030D-6E8A-4147-A177-3AD203B41FA5}">
                      <a16:colId xmlns:a16="http://schemas.microsoft.com/office/drawing/2014/main" val="2439004411"/>
                    </a:ext>
                  </a:extLst>
                </a:gridCol>
                <a:gridCol w="1640441">
                  <a:extLst>
                    <a:ext uri="{9D8B030D-6E8A-4147-A177-3AD203B41FA5}">
                      <a16:colId xmlns:a16="http://schemas.microsoft.com/office/drawing/2014/main" val="722337625"/>
                    </a:ext>
                  </a:extLst>
                </a:gridCol>
                <a:gridCol w="1512713">
                  <a:extLst>
                    <a:ext uri="{9D8B030D-6E8A-4147-A177-3AD203B41FA5}">
                      <a16:colId xmlns:a16="http://schemas.microsoft.com/office/drawing/2014/main" val="2297182514"/>
                    </a:ext>
                  </a:extLst>
                </a:gridCol>
                <a:gridCol w="1520726">
                  <a:extLst>
                    <a:ext uri="{9D8B030D-6E8A-4147-A177-3AD203B41FA5}">
                      <a16:colId xmlns:a16="http://schemas.microsoft.com/office/drawing/2014/main" val="1806338434"/>
                    </a:ext>
                  </a:extLst>
                </a:gridCol>
                <a:gridCol w="1549981">
                  <a:extLst>
                    <a:ext uri="{9D8B030D-6E8A-4147-A177-3AD203B41FA5}">
                      <a16:colId xmlns:a16="http://schemas.microsoft.com/office/drawing/2014/main" val="1588017248"/>
                    </a:ext>
                  </a:extLst>
                </a:gridCol>
                <a:gridCol w="1445774">
                  <a:extLst>
                    <a:ext uri="{9D8B030D-6E8A-4147-A177-3AD203B41FA5}">
                      <a16:colId xmlns:a16="http://schemas.microsoft.com/office/drawing/2014/main" val="2572981304"/>
                    </a:ext>
                  </a:extLst>
                </a:gridCol>
              </a:tblGrid>
              <a:tr h="336784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gridSpan="6"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  <a:highlight>
                            <a:srgbClr val="FF0000"/>
                          </a:highlight>
                        </a:rPr>
                        <a:t>RECRUIT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RENTAL BARU DAN PENGAKTIFAN RENTAL EXISTING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5331497"/>
                  </a:ext>
                </a:extLst>
              </a:tr>
              <a:tr h="336784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APRIL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MAY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JUNE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JULY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AUGUST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SEPT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3492523"/>
                  </a:ext>
                </a:extLst>
              </a:tr>
              <a:tr h="336784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+5 UNIT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+5 UNIT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+5 UNIT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+5 UNIT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+5 UNIT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+5 UNIT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0315193"/>
                  </a:ext>
                </a:extLst>
              </a:tr>
              <a:tr h="336784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gridSpan="6"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  <a:highlight>
                            <a:srgbClr val="FF0000"/>
                          </a:highlight>
                        </a:rPr>
                        <a:t>AKTIF JALAN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LEASING DI NAIK KAN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606453"/>
                  </a:ext>
                </a:extLst>
              </a:tr>
              <a:tr h="336784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APRIL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MAY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JUNE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JULY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AUGUST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SEPT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0703184"/>
                  </a:ext>
                </a:extLst>
              </a:tr>
              <a:tr h="332171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+2 UNIT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+2 UNIT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+2 UNIT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+2 UNIT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+2 UNIT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+2 UNIT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5101229"/>
                  </a:ext>
                </a:extLst>
              </a:tr>
              <a:tr h="581299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gridSpan="6"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  <a:highlight>
                            <a:srgbClr val="FF0000"/>
                          </a:highlight>
                        </a:rPr>
                        <a:t>RITASE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PENGIRIMAN BATUBARA DI TINGKAT KAN MENJADI MINIMAL 2 -4 RITASE/HARI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52579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C64CD80-E290-4392-AB74-E6F7AA3CD94B}"/>
              </a:ext>
            </a:extLst>
          </p:cNvPr>
          <p:cNvSpPr txBox="1"/>
          <p:nvPr/>
        </p:nvSpPr>
        <p:spPr>
          <a:xfrm>
            <a:off x="1077687" y="1781481"/>
            <a:ext cx="10036626" cy="58477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Berlin Sans FB Demi" panose="020E0802020502020306" pitchFamily="34" charset="0"/>
              </a:rPr>
              <a:t>SUBCONT LEASING / RENTAL</a:t>
            </a:r>
          </a:p>
        </p:txBody>
      </p:sp>
    </p:spTree>
    <p:extLst>
      <p:ext uri="{BB962C8B-B14F-4D97-AF65-F5344CB8AC3E}">
        <p14:creationId xmlns:p14="http://schemas.microsoft.com/office/powerpoint/2010/main" val="1472382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DD325B84-7712-4DF7-9ED5-DA8AA027B2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0917943"/>
              </p:ext>
            </p:extLst>
          </p:nvPr>
        </p:nvGraphicFramePr>
        <p:xfrm>
          <a:off x="1702707" y="2437991"/>
          <a:ext cx="878658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4029">
                  <a:extLst>
                    <a:ext uri="{9D8B030D-6E8A-4147-A177-3AD203B41FA5}">
                      <a16:colId xmlns:a16="http://schemas.microsoft.com/office/drawing/2014/main" val="4276182727"/>
                    </a:ext>
                  </a:extLst>
                </a:gridCol>
                <a:gridCol w="1408158">
                  <a:extLst>
                    <a:ext uri="{9D8B030D-6E8A-4147-A177-3AD203B41FA5}">
                      <a16:colId xmlns:a16="http://schemas.microsoft.com/office/drawing/2014/main" val="2439004411"/>
                    </a:ext>
                  </a:extLst>
                </a:gridCol>
                <a:gridCol w="1202448">
                  <a:extLst>
                    <a:ext uri="{9D8B030D-6E8A-4147-A177-3AD203B41FA5}">
                      <a16:colId xmlns:a16="http://schemas.microsoft.com/office/drawing/2014/main" val="722337625"/>
                    </a:ext>
                  </a:extLst>
                </a:gridCol>
                <a:gridCol w="233680">
                  <a:extLst>
                    <a:ext uri="{9D8B030D-6E8A-4147-A177-3AD203B41FA5}">
                      <a16:colId xmlns:a16="http://schemas.microsoft.com/office/drawing/2014/main" val="3204510509"/>
                    </a:ext>
                  </a:extLst>
                </a:gridCol>
                <a:gridCol w="1090628">
                  <a:extLst>
                    <a:ext uri="{9D8B030D-6E8A-4147-A177-3AD203B41FA5}">
                      <a16:colId xmlns:a16="http://schemas.microsoft.com/office/drawing/2014/main" val="2297182514"/>
                    </a:ext>
                  </a:extLst>
                </a:gridCol>
                <a:gridCol w="233680">
                  <a:extLst>
                    <a:ext uri="{9D8B030D-6E8A-4147-A177-3AD203B41FA5}">
                      <a16:colId xmlns:a16="http://schemas.microsoft.com/office/drawing/2014/main" val="2258644040"/>
                    </a:ext>
                  </a:extLst>
                </a:gridCol>
                <a:gridCol w="935264">
                  <a:extLst>
                    <a:ext uri="{9D8B030D-6E8A-4147-A177-3AD203B41FA5}">
                      <a16:colId xmlns:a16="http://schemas.microsoft.com/office/drawing/2014/main" val="1806338434"/>
                    </a:ext>
                  </a:extLst>
                </a:gridCol>
                <a:gridCol w="396059">
                  <a:extLst>
                    <a:ext uri="{9D8B030D-6E8A-4147-A177-3AD203B41FA5}">
                      <a16:colId xmlns:a16="http://schemas.microsoft.com/office/drawing/2014/main" val="624217673"/>
                    </a:ext>
                  </a:extLst>
                </a:gridCol>
                <a:gridCol w="1356934">
                  <a:extLst>
                    <a:ext uri="{9D8B030D-6E8A-4147-A177-3AD203B41FA5}">
                      <a16:colId xmlns:a16="http://schemas.microsoft.com/office/drawing/2014/main" val="1588017248"/>
                    </a:ext>
                  </a:extLst>
                </a:gridCol>
                <a:gridCol w="1265706">
                  <a:extLst>
                    <a:ext uri="{9D8B030D-6E8A-4147-A177-3AD203B41FA5}">
                      <a16:colId xmlns:a16="http://schemas.microsoft.com/office/drawing/2014/main" val="25729813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2">
                        <a:lumMod val="10000"/>
                      </a:schemeClr>
                    </a:solidFill>
                  </a:tcPr>
                </a:tc>
                <a:tc gridSpan="9"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  <a:highlight>
                            <a:srgbClr val="FF0000"/>
                          </a:highlight>
                        </a:rPr>
                        <a:t>RECRUIT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SUPIR UNTUK DTR (URGENT)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53314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sz="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en-US" sz="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4916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bg2">
                        <a:lumMod val="10000"/>
                      </a:schemeClr>
                    </a:solidFill>
                  </a:tcPr>
                </a:tc>
                <a:tc gridSpan="9"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  <a:highlight>
                            <a:srgbClr val="FF0000"/>
                          </a:highlight>
                        </a:rPr>
                        <a:t>AKTIP JALAN 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UNIT DTR DI TINGKAT KAN UNTUK DT LAMA PLUS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DT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 BARU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606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APRIL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MAY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JUNE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JULY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AUGUST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SEPT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07031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+5 UNIT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+10 UNIT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5 UNIT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+10 UNIT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 UNIT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5 UNIT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 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 UNIT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 UNIT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51012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9">
                  <a:txBody>
                    <a:bodyPr/>
                    <a:lstStyle/>
                    <a:p>
                      <a:endParaRPr lang="en-US" sz="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9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bg2">
                        <a:lumMod val="10000"/>
                      </a:schemeClr>
                    </a:solidFill>
                  </a:tcPr>
                </a:tc>
                <a:tc gridSpan="9"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  <a:highlight>
                            <a:srgbClr val="FF0000"/>
                          </a:highlight>
                        </a:rPr>
                        <a:t>RITASE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PENGIRIMAN BATUBARA DI TINGKAT KAN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525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DTR LAMA: 2 RITASE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SACHMAN: 2-3 RITASE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DTR BARU: 3-4 RITASE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0426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  <a:highlight>
                            <a:srgbClr val="000000"/>
                          </a:highlight>
                        </a:rPr>
                        <a:t>4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PENINJAUAN KEMBALI NILAI UPAH DAN PEMBAYARAN KEPADA SUBCONT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838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0637553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1E221E78-3FB4-4309-911E-7AFCD0A9BD73}"/>
              </a:ext>
            </a:extLst>
          </p:cNvPr>
          <p:cNvSpPr txBox="1"/>
          <p:nvPr/>
        </p:nvSpPr>
        <p:spPr>
          <a:xfrm>
            <a:off x="1702707" y="1782162"/>
            <a:ext cx="8786586" cy="58477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Berlin Sans FB Demi" panose="020E0802020502020306" pitchFamily="34" charset="0"/>
              </a:rPr>
              <a:t>HAULING DTR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3AEC522-56E3-4B96-86F7-FB1061CE6743}"/>
              </a:ext>
            </a:extLst>
          </p:cNvPr>
          <p:cNvSpPr/>
          <p:nvPr/>
        </p:nvSpPr>
        <p:spPr>
          <a:xfrm>
            <a:off x="0" y="1328631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9EBE15A-4A40-41CA-A1E0-5BC41A868706}"/>
              </a:ext>
            </a:extLst>
          </p:cNvPr>
          <p:cNvSpPr txBox="1">
            <a:spLocks/>
          </p:cNvSpPr>
          <p:nvPr/>
        </p:nvSpPr>
        <p:spPr>
          <a:xfrm>
            <a:off x="0" y="455530"/>
            <a:ext cx="12192000" cy="64717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2800" b="1" dirty="0">
                <a:latin typeface="Berlin Sans FB Demi" panose="020E0802020502020306" pitchFamily="34" charset="0"/>
              </a:rPr>
              <a:t>ACTION PLAN – PENCAPAIAN TARGET</a:t>
            </a:r>
          </a:p>
          <a:p>
            <a:pPr algn="ctr"/>
            <a:r>
              <a:rPr lang="en-US" sz="7200" b="1" u="sng" dirty="0">
                <a:solidFill>
                  <a:srgbClr val="FF0000"/>
                </a:solidFill>
                <a:latin typeface="Berlin Sans FB Demi" panose="020E0802020502020306" pitchFamily="34" charset="0"/>
              </a:rPr>
              <a:t>APRIL – SEPT 2022</a:t>
            </a:r>
          </a:p>
        </p:txBody>
      </p:sp>
      <p:pic>
        <p:nvPicPr>
          <p:cNvPr id="7" name="Picture 6" descr="A close-up of a bug&#10;&#10;Description automatically generated with medium confidence">
            <a:extLst>
              <a:ext uri="{FF2B5EF4-FFF2-40B4-BE49-F238E27FC236}">
                <a16:creationId xmlns:a16="http://schemas.microsoft.com/office/drawing/2014/main" id="{7D5905DD-B0B8-485B-87EF-2565C9EE8A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53" y="310416"/>
            <a:ext cx="969284" cy="792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303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E13372C-B3E1-44DC-B6E7-E4EB3DE9F52C}"/>
              </a:ext>
            </a:extLst>
          </p:cNvPr>
          <p:cNvSpPr/>
          <p:nvPr/>
        </p:nvSpPr>
        <p:spPr>
          <a:xfrm>
            <a:off x="0" y="1328631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9DD9F9E-8A86-4DF1-B3E3-5CBDCB130A2D}"/>
              </a:ext>
            </a:extLst>
          </p:cNvPr>
          <p:cNvSpPr txBox="1">
            <a:spLocks/>
          </p:cNvSpPr>
          <p:nvPr/>
        </p:nvSpPr>
        <p:spPr>
          <a:xfrm>
            <a:off x="0" y="455530"/>
            <a:ext cx="12192000" cy="64717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2800" b="1" dirty="0">
                <a:latin typeface="Berlin Sans FB Demi" panose="020E0802020502020306" pitchFamily="34" charset="0"/>
              </a:rPr>
              <a:t>ACTION PLAN – PENCAPAIAN TARGET</a:t>
            </a:r>
          </a:p>
          <a:p>
            <a:pPr algn="ctr"/>
            <a:r>
              <a:rPr lang="en-US" sz="7200" b="1" u="sng" dirty="0">
                <a:solidFill>
                  <a:srgbClr val="FF0000"/>
                </a:solidFill>
                <a:latin typeface="Berlin Sans FB Demi" panose="020E0802020502020306" pitchFamily="34" charset="0"/>
              </a:rPr>
              <a:t>APRIL – SEPT 2022</a:t>
            </a:r>
          </a:p>
        </p:txBody>
      </p:sp>
      <p:pic>
        <p:nvPicPr>
          <p:cNvPr id="4" name="Picture 3" descr="A close-up of a bug&#10;&#10;Description automatically generated with medium confidence">
            <a:extLst>
              <a:ext uri="{FF2B5EF4-FFF2-40B4-BE49-F238E27FC236}">
                <a16:creationId xmlns:a16="http://schemas.microsoft.com/office/drawing/2014/main" id="{FE67005C-2EFA-4E9D-B36F-34FFBE55F9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53" y="310416"/>
            <a:ext cx="969284" cy="792284"/>
          </a:xfrm>
          <a:prstGeom prst="rect">
            <a:avLst/>
          </a:prstGeom>
        </p:spPr>
      </p:pic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C956E6F-F894-4FED-95EC-F9E2B82746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377785"/>
              </p:ext>
            </p:extLst>
          </p:nvPr>
        </p:nvGraphicFramePr>
        <p:xfrm>
          <a:off x="1702707" y="2442735"/>
          <a:ext cx="8786586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4029">
                  <a:extLst>
                    <a:ext uri="{9D8B030D-6E8A-4147-A177-3AD203B41FA5}">
                      <a16:colId xmlns:a16="http://schemas.microsoft.com/office/drawing/2014/main" val="4276182727"/>
                    </a:ext>
                  </a:extLst>
                </a:gridCol>
                <a:gridCol w="8122557">
                  <a:extLst>
                    <a:ext uri="{9D8B030D-6E8A-4147-A177-3AD203B41FA5}">
                      <a16:colId xmlns:a16="http://schemas.microsoft.com/office/drawing/2014/main" val="24390044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bg1"/>
                          </a:solidFill>
                          <a:highlight>
                            <a:srgbClr val="FF0000"/>
                          </a:highlight>
                        </a:rPr>
                        <a:t>PERBAIKAN ALAT / UNIT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 HAULING SECEPAT NYA UNTUK MENDAPATKAN PA 80%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7606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PERENCANAAN PEMBELIAN SPAREPART DI PERHATIKAN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51968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952579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C898161-3294-4E9E-BF94-40FCA927584F}"/>
              </a:ext>
            </a:extLst>
          </p:cNvPr>
          <p:cNvSpPr txBox="1"/>
          <p:nvPr/>
        </p:nvSpPr>
        <p:spPr>
          <a:xfrm>
            <a:off x="1702707" y="1783316"/>
            <a:ext cx="8786585" cy="584775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Berlin Sans FB Demi" panose="020E0802020502020306" pitchFamily="34" charset="0"/>
              </a:rPr>
              <a:t>WORKSHOP TERKAIT</a:t>
            </a:r>
          </a:p>
        </p:txBody>
      </p:sp>
    </p:spTree>
    <p:extLst>
      <p:ext uri="{BB962C8B-B14F-4D97-AF65-F5344CB8AC3E}">
        <p14:creationId xmlns:p14="http://schemas.microsoft.com/office/powerpoint/2010/main" val="2013490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28383</TotalTime>
  <Words>463</Words>
  <Application>Microsoft Office PowerPoint</Application>
  <PresentationFormat>Widescreen</PresentationFormat>
  <Paragraphs>202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Berlin Sans FB Demi</vt:lpstr>
      <vt:lpstr>Calibri</vt:lpstr>
      <vt:lpstr>Calibri Light</vt:lpstr>
      <vt:lpstr>Office Theme</vt:lpstr>
      <vt:lpstr>Worksheet</vt:lpstr>
      <vt:lpstr>Microsoft Excel 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Omar Kadrichu</dc:creator>
  <cp:lastModifiedBy>Omar Kadrichu</cp:lastModifiedBy>
  <cp:revision>141</cp:revision>
  <dcterms:created xsi:type="dcterms:W3CDTF">2022-03-16T06:30:22Z</dcterms:created>
  <dcterms:modified xsi:type="dcterms:W3CDTF">2022-04-06T17:28:33Z</dcterms:modified>
</cp:coreProperties>
</file>